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theme/theme7.xml" ContentType="application/vnd.openxmlformats-officedocument.theme+xml"/>
  <Override PartName="/ppt/theme/theme8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9" r:id="rId1"/>
    <p:sldMasterId id="2147483657" r:id="rId2"/>
    <p:sldMasterId id="2147483656" r:id="rId3"/>
    <p:sldMasterId id="2147483655" r:id="rId4"/>
    <p:sldMasterId id="2147483653" r:id="rId5"/>
    <p:sldMasterId id="2147483651" r:id="rId6"/>
  </p:sldMasterIdLst>
  <p:notesMasterIdLst>
    <p:notesMasterId r:id="rId61"/>
  </p:notesMasterIdLst>
  <p:handoutMasterIdLst>
    <p:handoutMasterId r:id="rId62"/>
  </p:handoutMasterIdLst>
  <p:sldIdLst>
    <p:sldId id="256" r:id="rId7"/>
    <p:sldId id="363" r:id="rId8"/>
    <p:sldId id="640" r:id="rId9"/>
    <p:sldId id="642" r:id="rId10"/>
    <p:sldId id="643" r:id="rId11"/>
    <p:sldId id="644" r:id="rId12"/>
    <p:sldId id="645" r:id="rId13"/>
    <p:sldId id="587" r:id="rId14"/>
    <p:sldId id="646" r:id="rId15"/>
    <p:sldId id="647" r:id="rId16"/>
    <p:sldId id="649" r:id="rId17"/>
    <p:sldId id="601" r:id="rId18"/>
    <p:sldId id="650" r:id="rId19"/>
    <p:sldId id="651" r:id="rId20"/>
    <p:sldId id="653" r:id="rId21"/>
    <p:sldId id="603" r:id="rId22"/>
    <p:sldId id="604" r:id="rId23"/>
    <p:sldId id="655" r:id="rId24"/>
    <p:sldId id="656" r:id="rId25"/>
    <p:sldId id="657" r:id="rId26"/>
    <p:sldId id="608" r:id="rId27"/>
    <p:sldId id="658" r:id="rId28"/>
    <p:sldId id="660" r:id="rId29"/>
    <p:sldId id="661" r:id="rId30"/>
    <p:sldId id="610" r:id="rId31"/>
    <p:sldId id="662" r:id="rId32"/>
    <p:sldId id="663" r:id="rId33"/>
    <p:sldId id="615" r:id="rId34"/>
    <p:sldId id="664" r:id="rId35"/>
    <p:sldId id="680" r:id="rId36"/>
    <p:sldId id="622" r:id="rId37"/>
    <p:sldId id="665" r:id="rId38"/>
    <p:sldId id="666" r:id="rId39"/>
    <p:sldId id="620" r:id="rId40"/>
    <p:sldId id="616" r:id="rId41"/>
    <p:sldId id="667" r:id="rId42"/>
    <p:sldId id="668" r:id="rId43"/>
    <p:sldId id="669" r:id="rId44"/>
    <p:sldId id="672" r:id="rId45"/>
    <p:sldId id="670" r:id="rId46"/>
    <p:sldId id="671" r:id="rId47"/>
    <p:sldId id="681" r:id="rId48"/>
    <p:sldId id="625" r:id="rId49"/>
    <p:sldId id="673" r:id="rId50"/>
    <p:sldId id="682" r:id="rId51"/>
    <p:sldId id="674" r:id="rId52"/>
    <p:sldId id="675" r:id="rId53"/>
    <p:sldId id="630" r:id="rId54"/>
    <p:sldId id="683" r:id="rId55"/>
    <p:sldId id="676" r:id="rId56"/>
    <p:sldId id="677" r:id="rId57"/>
    <p:sldId id="678" r:id="rId58"/>
    <p:sldId id="679" r:id="rId59"/>
    <p:sldId id="636" r:id="rId60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E0000"/>
    <a:srgbClr val="00664B"/>
    <a:srgbClr val="AFAFAF"/>
    <a:srgbClr val="F7FF00"/>
    <a:srgbClr val="057A41"/>
    <a:srgbClr val="AF0000"/>
    <a:srgbClr val="00AFC8"/>
    <a:srgbClr val="337A4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3084" autoAdjust="0"/>
    <p:restoredTop sz="97935" autoAdjust="0"/>
  </p:normalViewPr>
  <p:slideViewPr>
    <p:cSldViewPr>
      <p:cViewPr varScale="1">
        <p:scale>
          <a:sx n="86" d="100"/>
          <a:sy n="86" d="100"/>
        </p:scale>
        <p:origin x="-1290" y="-90"/>
      </p:cViewPr>
      <p:guideLst>
        <p:guide orient="horz" pos="144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49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slide" Target="slides/slide20.xml"/><Relationship Id="rId39" Type="http://schemas.openxmlformats.org/officeDocument/2006/relationships/slide" Target="slides/slide33.xml"/><Relationship Id="rId21" Type="http://schemas.openxmlformats.org/officeDocument/2006/relationships/slide" Target="slides/slide15.xml"/><Relationship Id="rId34" Type="http://schemas.openxmlformats.org/officeDocument/2006/relationships/slide" Target="slides/slide28.xml"/><Relationship Id="rId42" Type="http://schemas.openxmlformats.org/officeDocument/2006/relationships/slide" Target="slides/slide36.xml"/><Relationship Id="rId47" Type="http://schemas.openxmlformats.org/officeDocument/2006/relationships/slide" Target="slides/slide41.xml"/><Relationship Id="rId50" Type="http://schemas.openxmlformats.org/officeDocument/2006/relationships/slide" Target="slides/slide44.xml"/><Relationship Id="rId55" Type="http://schemas.openxmlformats.org/officeDocument/2006/relationships/slide" Target="slides/slide49.xml"/><Relationship Id="rId63" Type="http://schemas.openxmlformats.org/officeDocument/2006/relationships/presProps" Target="presProps.xml"/><Relationship Id="rId7" Type="http://schemas.openxmlformats.org/officeDocument/2006/relationships/slide" Target="slides/slid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29" Type="http://schemas.openxmlformats.org/officeDocument/2006/relationships/slide" Target="slides/slide23.xml"/><Relationship Id="rId41" Type="http://schemas.openxmlformats.org/officeDocument/2006/relationships/slide" Target="slides/slide35.xml"/><Relationship Id="rId54" Type="http://schemas.openxmlformats.org/officeDocument/2006/relationships/slide" Target="slides/slide48.xml"/><Relationship Id="rId62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5.xml"/><Relationship Id="rId24" Type="http://schemas.openxmlformats.org/officeDocument/2006/relationships/slide" Target="slides/slide18.xml"/><Relationship Id="rId32" Type="http://schemas.openxmlformats.org/officeDocument/2006/relationships/slide" Target="slides/slide26.xml"/><Relationship Id="rId37" Type="http://schemas.openxmlformats.org/officeDocument/2006/relationships/slide" Target="slides/slide31.xml"/><Relationship Id="rId40" Type="http://schemas.openxmlformats.org/officeDocument/2006/relationships/slide" Target="slides/slide34.xml"/><Relationship Id="rId45" Type="http://schemas.openxmlformats.org/officeDocument/2006/relationships/slide" Target="slides/slide39.xml"/><Relationship Id="rId53" Type="http://schemas.openxmlformats.org/officeDocument/2006/relationships/slide" Target="slides/slide47.xml"/><Relationship Id="rId58" Type="http://schemas.openxmlformats.org/officeDocument/2006/relationships/slide" Target="slides/slide52.xml"/><Relationship Id="rId66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slide" Target="slides/slide22.xml"/><Relationship Id="rId36" Type="http://schemas.openxmlformats.org/officeDocument/2006/relationships/slide" Target="slides/slide30.xml"/><Relationship Id="rId49" Type="http://schemas.openxmlformats.org/officeDocument/2006/relationships/slide" Target="slides/slide43.xml"/><Relationship Id="rId57" Type="http://schemas.openxmlformats.org/officeDocument/2006/relationships/slide" Target="slides/slide51.xml"/><Relationship Id="rId61" Type="http://schemas.openxmlformats.org/officeDocument/2006/relationships/notesMaster" Target="notesMasters/notesMaster1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31" Type="http://schemas.openxmlformats.org/officeDocument/2006/relationships/slide" Target="slides/slide25.xml"/><Relationship Id="rId44" Type="http://schemas.openxmlformats.org/officeDocument/2006/relationships/slide" Target="slides/slide38.xml"/><Relationship Id="rId52" Type="http://schemas.openxmlformats.org/officeDocument/2006/relationships/slide" Target="slides/slide46.xml"/><Relationship Id="rId60" Type="http://schemas.openxmlformats.org/officeDocument/2006/relationships/slide" Target="slides/slide54.xml"/><Relationship Id="rId65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slide" Target="slides/slide21.xml"/><Relationship Id="rId30" Type="http://schemas.openxmlformats.org/officeDocument/2006/relationships/slide" Target="slides/slide24.xml"/><Relationship Id="rId35" Type="http://schemas.openxmlformats.org/officeDocument/2006/relationships/slide" Target="slides/slide29.xml"/><Relationship Id="rId43" Type="http://schemas.openxmlformats.org/officeDocument/2006/relationships/slide" Target="slides/slide37.xml"/><Relationship Id="rId48" Type="http://schemas.openxmlformats.org/officeDocument/2006/relationships/slide" Target="slides/slide42.xml"/><Relationship Id="rId56" Type="http://schemas.openxmlformats.org/officeDocument/2006/relationships/slide" Target="slides/slide50.xml"/><Relationship Id="rId64" Type="http://schemas.openxmlformats.org/officeDocument/2006/relationships/viewProps" Target="viewProps.xml"/><Relationship Id="rId8" Type="http://schemas.openxmlformats.org/officeDocument/2006/relationships/slide" Target="slides/slide2.xml"/><Relationship Id="rId51" Type="http://schemas.openxmlformats.org/officeDocument/2006/relationships/slide" Target="slides/slide45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slide" Target="slides/slide19.xml"/><Relationship Id="rId33" Type="http://schemas.openxmlformats.org/officeDocument/2006/relationships/slide" Target="slides/slide27.xml"/><Relationship Id="rId38" Type="http://schemas.openxmlformats.org/officeDocument/2006/relationships/slide" Target="slides/slide32.xml"/><Relationship Id="rId46" Type="http://schemas.openxmlformats.org/officeDocument/2006/relationships/slide" Target="slides/slide40.xml"/><Relationship Id="rId59" Type="http://schemas.openxmlformats.org/officeDocument/2006/relationships/slide" Target="slides/slide5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r>
              <a:rPr lang="en-US"/>
              <a:t>CHAPTER 19</a:t>
            </a:r>
          </a:p>
        </p:txBody>
      </p:sp>
      <p:sp>
        <p:nvSpPr>
          <p:cNvPr id="9113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4462957C-6220-4EBA-ABC3-B1F9798A268C}" type="datetime1">
              <a:rPr lang="en-US"/>
              <a:pPr>
                <a:defRPr/>
              </a:pPr>
              <a:t>9/23/2012</a:t>
            </a:fld>
            <a:endParaRPr lang="en-US"/>
          </a:p>
        </p:txBody>
      </p:sp>
      <p:sp>
        <p:nvSpPr>
          <p:cNvPr id="9114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114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8E1771F4-FF3B-4E6C-9983-7430EEA1E70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451070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r>
              <a:rPr lang="en-US"/>
              <a:t>CHAPTER 19</a:t>
            </a:r>
          </a:p>
        </p:txBody>
      </p:sp>
      <p:sp>
        <p:nvSpPr>
          <p:cNvPr id="8909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11808A00-ACAD-49D0-86CC-DC0505B8E492}" type="datetime1">
              <a:rPr lang="en-US"/>
              <a:pPr>
                <a:defRPr/>
              </a:pPr>
              <a:t>9/23/2012</a:t>
            </a:fld>
            <a:endParaRPr lang="en-US"/>
          </a:p>
        </p:txBody>
      </p:sp>
      <p:sp>
        <p:nvSpPr>
          <p:cNvPr id="655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909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8909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909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1CB73C1C-2A54-44F3-969E-4C8647C72B6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7371793"/>
      </p:ext>
    </p:extLst>
  </p:cSld>
  <p:clrMap bg1="lt1" tx1="dk1" bg2="lt2" tx2="dk2" accent1="accent1" accent2="accent2" accent3="accent3" accent4="accent4" accent5="accent5" accent6="accent6" hlink="hlink" folHlink="folHlink"/>
  <p:hf ftr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7315200" y="0"/>
            <a:ext cx="1828800" cy="6858000"/>
          </a:xfrm>
          <a:prstGeom prst="rect">
            <a:avLst/>
          </a:prstGeom>
          <a:gradFill rotWithShape="0">
            <a:gsLst>
              <a:gs pos="0">
                <a:schemeClr val="bg1">
                  <a:alpha val="75000"/>
                </a:schemeClr>
              </a:gs>
              <a:gs pos="100000">
                <a:srgbClr val="99CCFF">
                  <a:alpha val="10001"/>
                </a:srgb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0" y="0"/>
            <a:ext cx="1371600" cy="1371600"/>
          </a:xfrm>
          <a:prstGeom prst="rect">
            <a:avLst/>
          </a:prstGeom>
          <a:gradFill rotWithShape="1">
            <a:gsLst>
              <a:gs pos="0">
                <a:srgbClr val="33CC33">
                  <a:alpha val="67999"/>
                </a:srgbClr>
              </a:gs>
              <a:gs pos="100000">
                <a:srgbClr val="FFFFFF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6" name="Rectangle 4" descr="Light horizontal"/>
          <p:cNvSpPr>
            <a:spLocks noChangeArrowheads="1"/>
          </p:cNvSpPr>
          <p:nvPr userDrawn="1"/>
        </p:nvSpPr>
        <p:spPr bwMode="auto">
          <a:xfrm>
            <a:off x="304800" y="228600"/>
            <a:ext cx="3656013" cy="914400"/>
          </a:xfrm>
          <a:prstGeom prst="rect">
            <a:avLst/>
          </a:prstGeom>
          <a:pattFill prst="ltHorz">
            <a:fgClr>
              <a:srgbClr val="AF0000"/>
            </a:fgClr>
            <a:bgClr>
              <a:srgbClr val="CC0000"/>
            </a:bgClr>
          </a:patt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0" y="6122988"/>
            <a:ext cx="9144000" cy="731837"/>
          </a:xfrm>
          <a:prstGeom prst="rect">
            <a:avLst/>
          </a:prstGeom>
          <a:solidFill>
            <a:srgbClr val="00AFC8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prstShdw prst="shdw17" dist="17961" dir="2700000">
              <a:schemeClr val="tx1">
                <a:gamma/>
                <a:shade val="60000"/>
                <a:invGamma/>
              </a:schemeClr>
            </a:prstShdw>
          </a:effec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8" name="Text Box 8"/>
          <p:cNvSpPr txBox="1">
            <a:spLocks noChangeArrowheads="1"/>
          </p:cNvSpPr>
          <p:nvPr/>
        </p:nvSpPr>
        <p:spPr bwMode="auto">
          <a:xfrm>
            <a:off x="4419600" y="6172200"/>
            <a:ext cx="47244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defRPr/>
            </a:pPr>
            <a:r>
              <a:rPr lang="en-US" sz="2000" b="1">
                <a:solidFill>
                  <a:schemeClr val="accent1"/>
                </a:solidFill>
                <a:latin typeface="Arial" charset="0"/>
              </a:rPr>
              <a:t>  </a:t>
            </a:r>
            <a:r>
              <a:rPr lang="en-US" sz="2000" b="1">
                <a:solidFill>
                  <a:srgbClr val="990000"/>
                </a:solidFill>
                <a:latin typeface="Arial" charset="0"/>
              </a:rPr>
              <a:t> Entrepreneurship: Ideas in Action</a:t>
            </a:r>
          </a:p>
        </p:txBody>
      </p:sp>
      <p:sp>
        <p:nvSpPr>
          <p:cNvPr id="9" name="Text Box 9"/>
          <p:cNvSpPr txBox="1">
            <a:spLocks noChangeArrowheads="1"/>
          </p:cNvSpPr>
          <p:nvPr/>
        </p:nvSpPr>
        <p:spPr bwMode="auto">
          <a:xfrm>
            <a:off x="5614988" y="6445250"/>
            <a:ext cx="3529012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b">
            <a:spAutoFit/>
          </a:bodyPr>
          <a:lstStyle/>
          <a:p>
            <a:pPr algn="r">
              <a:defRPr/>
            </a:pPr>
            <a:r>
              <a:rPr lang="en-US" sz="1600">
                <a:latin typeface="Arial" charset="0"/>
              </a:rPr>
              <a:t>©  Cengage Learning/South-Western</a:t>
            </a:r>
          </a:p>
        </p:txBody>
      </p:sp>
      <p:sp>
        <p:nvSpPr>
          <p:cNvPr id="10" name="Text Box 12"/>
          <p:cNvSpPr txBox="1">
            <a:spLocks noChangeArrowheads="1"/>
          </p:cNvSpPr>
          <p:nvPr/>
        </p:nvSpPr>
        <p:spPr bwMode="auto">
          <a:xfrm>
            <a:off x="665163" y="304800"/>
            <a:ext cx="3017837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anchor="ctr"/>
          <a:lstStyle/>
          <a:p>
            <a:pPr>
              <a:defRPr/>
            </a:pPr>
            <a:r>
              <a:rPr lang="en-US" sz="440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Chapter </a:t>
            </a:r>
            <a:endParaRPr lang="en-US" sz="4400" b="1"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</a:endParaRPr>
          </a:p>
        </p:txBody>
      </p:sp>
      <p:sp>
        <p:nvSpPr>
          <p:cNvPr id="11" name="Text Box 13"/>
          <p:cNvSpPr txBox="1">
            <a:spLocks noChangeArrowheads="1"/>
          </p:cNvSpPr>
          <p:nvPr userDrawn="1"/>
        </p:nvSpPr>
        <p:spPr bwMode="auto">
          <a:xfrm>
            <a:off x="2895600" y="304800"/>
            <a:ext cx="5334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endParaRPr lang="en-US" sz="4400">
              <a:solidFill>
                <a:srgbClr val="F7FF00"/>
              </a:solidFill>
              <a:latin typeface="Arial" charset="0"/>
            </a:endParaRPr>
          </a:p>
        </p:txBody>
      </p:sp>
      <p:sp>
        <p:nvSpPr>
          <p:cNvPr id="88074" name="Rectangle 10"/>
          <p:cNvSpPr>
            <a:spLocks noGrp="1" noChangeArrowheads="1"/>
          </p:cNvSpPr>
          <p:nvPr>
            <p:ph type="ctrTitle"/>
          </p:nvPr>
        </p:nvSpPr>
        <p:spPr>
          <a:xfrm>
            <a:off x="1143000" y="1371600"/>
            <a:ext cx="6858000" cy="1600200"/>
          </a:xfrm>
        </p:spPr>
        <p:txBody>
          <a:bodyPr/>
          <a:lstStyle>
            <a:lvl1pPr>
              <a:defRPr sz="480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88075" name="Rectangle 11"/>
          <p:cNvSpPr>
            <a:spLocks noGrp="1" noChangeArrowheads="1"/>
          </p:cNvSpPr>
          <p:nvPr>
            <p:ph type="subTitle" idx="1"/>
          </p:nvPr>
        </p:nvSpPr>
        <p:spPr>
          <a:xfrm>
            <a:off x="1143000" y="3429000"/>
            <a:ext cx="7315200" cy="2514600"/>
          </a:xfrm>
        </p:spPr>
        <p:txBody>
          <a:bodyPr/>
          <a:lstStyle>
            <a:lvl1pPr marL="0" indent="0">
              <a:buFont typeface="Wingdings" pitchFamily="2" charset="2"/>
              <a:buNone/>
              <a:defRPr>
                <a:solidFill>
                  <a:srgbClr val="AF0000"/>
                </a:solidFill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2" name="Rectangle 6"/>
          <p:cNvSpPr>
            <a:spLocks noGrp="1" noChangeArrowheads="1"/>
          </p:cNvSpPr>
          <p:nvPr>
            <p:ph type="ftr" sz="quarter" idx="10"/>
          </p:nvPr>
        </p:nvSpPr>
        <p:spPr>
          <a:xfrm>
            <a:off x="685800" y="6172200"/>
            <a:ext cx="23622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Chapter 2</a:t>
            </a:r>
          </a:p>
        </p:txBody>
      </p:sp>
      <p:sp>
        <p:nvSpPr>
          <p:cNvPr id="13" name="Rectangle 7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858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A669DC6D-A864-4FF1-9B9F-4204284F8EF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0525456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Chapter 2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D4D8C110-B126-4B05-92B8-C8516EDF173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5078073"/>
      </p:ext>
    </p:extLst>
  </p:cSld>
  <p:clrMapOvr>
    <a:masterClrMapping/>
  </p:clrMapOvr>
  <p:transition>
    <p:wipe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334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334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Chapter 2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F618E720-94D5-40FA-BA45-E664037209A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5575444"/>
      </p:ext>
    </p:extLst>
  </p:cSld>
  <p:clrMapOvr>
    <a:masterClrMapping/>
  </p:clrMapOvr>
  <p:transition>
    <p:wipe dir="r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19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C1667B-B640-45BE-9B96-2B5AD3E83C1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442420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19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7A8E65-FDC2-4C6C-9320-E3D399D75AE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92886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19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97A460-4225-41B9-852A-536EF054602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309972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19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8EAB9E-E279-4672-8040-5A146E7F2FF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326402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19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977B82-998F-4B46-9CB2-79B2DCC67B3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712461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19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11CC15-690F-4168-975F-E908273A162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532149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19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42CD7C-9DCD-4BCB-93FF-3FE604C8D0E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732406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19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2B0C26-8F4E-49FD-AD98-619CC13332C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62030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Chapter 2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F7A1DE20-0EBD-492B-9CB1-A385D35BC34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0275"/>
      </p:ext>
    </p:extLst>
  </p:cSld>
  <p:clrMapOvr>
    <a:masterClrMapping/>
  </p:clrMapOvr>
  <p:transition>
    <p:wipe dir="r"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19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BE103F-43EA-4726-B025-8C06E1B9715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994099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19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C5EA7D-F073-446E-9A5F-911262FF5E9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535599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19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A4CF24-76C0-4B74-A6EF-DFF2181A067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38166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19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E62896-AFE1-4264-BE2A-1FCC598AB66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838243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19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A005CF-CE33-49FF-95C2-4EB04D4780A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989338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19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502A42-1624-4CD7-A3D7-DC9571984E0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976081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19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98F46C-9079-45D6-AF03-A534F340297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254636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19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53253C-3ACD-43EE-AF6D-48CE0FF6283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898726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19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7F4521-FEA8-414D-8485-65D4180766B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676172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19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161032-B780-4329-A93C-619D447ACBB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55815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Chapter 2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1E0D2BF1-B072-4AED-9616-1B2CB81F993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135826"/>
      </p:ext>
    </p:extLst>
  </p:cSld>
  <p:clrMapOvr>
    <a:masterClrMapping/>
  </p:clrMapOvr>
  <p:transition>
    <p:wipe dir="r"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19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7A874A-A556-438B-847C-9EEC575F614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966840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19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D70DA0-90DA-405F-B5A4-39DEA6645AF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203495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19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47AC48-34FF-4E3F-B8B0-452A249976E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375320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19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F157FC-22E0-48E0-9A2E-3345E614AD8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517301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19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F2E970-6FA5-420F-8580-D699FA9FCA7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0835275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19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32507F-9BC7-4B6A-AEE4-7E02D7C0C73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8179520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19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E4015F-2486-4817-92B6-2C423591E8D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1099544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19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C38968-53CB-4097-A10C-52B9FA2C319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7363250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19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F0CDA8-CDED-4192-851D-9F0413E9AE9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4714970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19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3A919F-F386-4288-ACDA-FEF94D60E30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05260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3962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3962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Chapter 2</a:t>
            </a: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F5169BB2-4D95-4B99-8457-0D2572789CB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2643148"/>
      </p:ext>
    </p:extLst>
  </p:cSld>
  <p:clrMapOvr>
    <a:masterClrMapping/>
  </p:clrMapOvr>
  <p:transition>
    <p:wipe dir="r"/>
  </p:transition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19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12A0D4-9AD3-4A3D-8F09-351942D3A75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460844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19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36C1DC-6FF4-40E7-BDF8-AA8D8F4250B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5860517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19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ED8F60-6F7F-4821-A605-37ED2336A46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8525838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19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854DA1-F0C8-4866-A4DF-932198B2F3A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5483806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19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BB1CD0-BB60-45A5-9960-F2D858E25AD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3375050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8"/>
          <p:cNvSpPr>
            <a:spLocks noChangeArrowheads="1"/>
          </p:cNvSpPr>
          <p:nvPr userDrawn="1"/>
        </p:nvSpPr>
        <p:spPr bwMode="auto">
          <a:xfrm>
            <a:off x="7696200" y="0"/>
            <a:ext cx="1447800" cy="1524000"/>
          </a:xfrm>
          <a:prstGeom prst="rect">
            <a:avLst/>
          </a:prstGeom>
          <a:gradFill rotWithShape="0">
            <a:gsLst>
              <a:gs pos="0">
                <a:srgbClr val="9361A2"/>
              </a:gs>
              <a:gs pos="100000">
                <a:srgbClr val="FFFFFF"/>
              </a:gs>
            </a:gsLst>
            <a:path path="rect">
              <a:fillToRect l="100000" b="10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3" name="Rectangle 9"/>
          <p:cNvSpPr>
            <a:spLocks noChangeArrowheads="1"/>
          </p:cNvSpPr>
          <p:nvPr userDrawn="1"/>
        </p:nvSpPr>
        <p:spPr bwMode="auto">
          <a:xfrm>
            <a:off x="0" y="0"/>
            <a:ext cx="7221538" cy="4387850"/>
          </a:xfrm>
          <a:prstGeom prst="rect">
            <a:avLst/>
          </a:prstGeom>
          <a:gradFill rotWithShape="0">
            <a:gsLst>
              <a:gs pos="0">
                <a:srgbClr val="F2FFCF"/>
              </a:gs>
              <a:gs pos="100000">
                <a:schemeClr val="bg1"/>
              </a:gs>
            </a:gsLst>
            <a:path path="rect">
              <a:fillToRect r="100000" b="10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4" name="Rectangle 10"/>
          <p:cNvSpPr>
            <a:spLocks noChangeArrowheads="1"/>
          </p:cNvSpPr>
          <p:nvPr userDrawn="1"/>
        </p:nvSpPr>
        <p:spPr bwMode="auto">
          <a:xfrm>
            <a:off x="0" y="6126163"/>
            <a:ext cx="9144000" cy="731837"/>
          </a:xfrm>
          <a:prstGeom prst="rect">
            <a:avLst/>
          </a:prstGeom>
          <a:solidFill>
            <a:srgbClr val="E00024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prstShdw prst="shdw17" dist="17961" dir="2700000">
              <a:schemeClr val="tx1">
                <a:gamma/>
                <a:shade val="60000"/>
                <a:invGamma/>
              </a:schemeClr>
            </a:prstShdw>
          </a:effec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5" name="Text Box 13"/>
          <p:cNvSpPr txBox="1">
            <a:spLocks noChangeArrowheads="1"/>
          </p:cNvSpPr>
          <p:nvPr userDrawn="1"/>
        </p:nvSpPr>
        <p:spPr bwMode="auto">
          <a:xfrm>
            <a:off x="6167438" y="6137275"/>
            <a:ext cx="2976562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r">
              <a:defRPr/>
            </a:pPr>
            <a:r>
              <a:rPr lang="en-US" sz="2000" b="1">
                <a:solidFill>
                  <a:srgbClr val="FFCC00"/>
                </a:solidFill>
                <a:latin typeface="Arial" charset="0"/>
              </a:rPr>
              <a:t> International Business</a:t>
            </a:r>
            <a:endParaRPr lang="en-US" sz="1800">
              <a:solidFill>
                <a:srgbClr val="FFCC00"/>
              </a:solidFill>
              <a:latin typeface="Arial" charset="0"/>
            </a:endParaRPr>
          </a:p>
        </p:txBody>
      </p:sp>
      <p:sp>
        <p:nvSpPr>
          <p:cNvPr id="6" name="Text Box 14"/>
          <p:cNvSpPr txBox="1">
            <a:spLocks noChangeArrowheads="1"/>
          </p:cNvSpPr>
          <p:nvPr userDrawn="1"/>
        </p:nvSpPr>
        <p:spPr bwMode="auto">
          <a:xfrm>
            <a:off x="6494463" y="6445250"/>
            <a:ext cx="264953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b">
            <a:spAutoFit/>
          </a:bodyPr>
          <a:lstStyle/>
          <a:p>
            <a:pPr algn="r">
              <a:defRPr/>
            </a:pPr>
            <a:r>
              <a:rPr lang="en-US" sz="1600">
                <a:latin typeface="Arial" charset="0"/>
              </a:rPr>
              <a:t>© Thomson/South-Western</a:t>
            </a:r>
          </a:p>
        </p:txBody>
      </p:sp>
      <p:sp>
        <p:nvSpPr>
          <p:cNvPr id="7" name="Rectangle 7"/>
          <p:cNvSpPr>
            <a:spLocks noChangeArrowheads="1"/>
          </p:cNvSpPr>
          <p:nvPr userDrawn="1"/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en-US" sz="4400">
                <a:solidFill>
                  <a:schemeClr val="tx2"/>
                </a:solidFill>
                <a:latin typeface="Arial" charset="0"/>
              </a:rPr>
              <a:t>&gt;&gt; C H E C K P O I N T</a:t>
            </a:r>
          </a:p>
        </p:txBody>
      </p:sp>
      <p:sp>
        <p:nvSpPr>
          <p:cNvPr id="8" name="Rectangle 11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Chapter 2</a:t>
            </a:r>
          </a:p>
        </p:txBody>
      </p:sp>
      <p:sp>
        <p:nvSpPr>
          <p:cNvPr id="9" name="Rectangle 12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7A4BD3CE-F4B4-4F9B-A694-01B19D653F0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17982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Chapter 2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B037CA3E-D420-41F9-81A4-7BCCA23A31F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6872002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Chapter 2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9AEB9383-BC1D-4AD0-A3C2-E660BBEFEB0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0550338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Chapter 2</a:t>
            </a:r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93EF124B-A46E-4AF8-81CB-0114F285F62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1501053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Chapter 2</a:t>
            </a:r>
          </a:p>
        </p:txBody>
      </p:sp>
      <p:sp>
        <p:nvSpPr>
          <p:cNvPr id="8" name="Rectangle 11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751E3399-1367-4413-9DB6-74C6A47C384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51239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Chapter 2</a:t>
            </a:r>
          </a:p>
        </p:txBody>
      </p:sp>
      <p:sp>
        <p:nvSpPr>
          <p:cNvPr id="8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C96672F1-04F0-4BCF-9728-EA97833A134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0910550"/>
      </p:ext>
    </p:extLst>
  </p:cSld>
  <p:clrMapOvr>
    <a:masterClrMapping/>
  </p:clrMapOvr>
  <p:transition>
    <p:wipe dir="r"/>
  </p:transition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Chapter 2</a:t>
            </a:r>
          </a:p>
        </p:txBody>
      </p:sp>
      <p:sp>
        <p:nvSpPr>
          <p:cNvPr id="4" name="Rectangle 11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8F8432A4-9B8C-4E15-A4F5-B3036E8DC5F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6977575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Chapter 2</a:t>
            </a:r>
          </a:p>
        </p:txBody>
      </p:sp>
      <p:sp>
        <p:nvSpPr>
          <p:cNvPr id="3" name="Rectangle 11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2AB547EB-EA5D-4D2A-AB82-991A03F5E29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0999624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Chapter 2</a:t>
            </a:r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FF8FC9F0-0878-400E-9E51-EA4E5668015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8329432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Chapter 2</a:t>
            </a:r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A9FDC064-4857-4BEC-85E9-8B4FBCE693E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1031823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Chapter 2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107EF5B7-9EF3-4A7E-92E2-42F20F47B6E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2273016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Chapter 2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BEBDC0F4-364A-45BB-829E-4AAF6610329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686689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 userDrawn="1"/>
        </p:nvSpPr>
        <p:spPr bwMode="auto">
          <a:xfrm>
            <a:off x="0" y="0"/>
            <a:ext cx="1371600" cy="1371600"/>
          </a:xfrm>
          <a:prstGeom prst="rect">
            <a:avLst/>
          </a:prstGeom>
          <a:gradFill rotWithShape="0">
            <a:gsLst>
              <a:gs pos="0">
                <a:srgbClr val="9361A2"/>
              </a:gs>
              <a:gs pos="100000">
                <a:srgbClr val="FFFFFF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3" name="Rectangle 3" descr="Dark horizontal"/>
          <p:cNvSpPr>
            <a:spLocks noChangeArrowheads="1"/>
          </p:cNvSpPr>
          <p:nvPr userDrawn="1"/>
        </p:nvSpPr>
        <p:spPr bwMode="auto">
          <a:xfrm>
            <a:off x="306388" y="228600"/>
            <a:ext cx="3656012" cy="914400"/>
          </a:xfrm>
          <a:prstGeom prst="rect">
            <a:avLst/>
          </a:prstGeom>
          <a:pattFill prst="dkHorz">
            <a:fgClr>
              <a:srgbClr val="007AC1"/>
            </a:fgClr>
            <a:bgClr>
              <a:srgbClr val="0093DC"/>
            </a:bgClr>
          </a:patt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4" name="Rectangle 4"/>
          <p:cNvSpPr>
            <a:spLocks noChangeArrowheads="1"/>
          </p:cNvSpPr>
          <p:nvPr userDrawn="1"/>
        </p:nvSpPr>
        <p:spPr bwMode="auto">
          <a:xfrm>
            <a:off x="0" y="6122988"/>
            <a:ext cx="9144000" cy="731837"/>
          </a:xfrm>
          <a:prstGeom prst="rect">
            <a:avLst/>
          </a:prstGeom>
          <a:solidFill>
            <a:srgbClr val="E00024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prstShdw prst="shdw17" dist="17961" dir="2700000">
              <a:schemeClr val="tx1">
                <a:gamma/>
                <a:shade val="60000"/>
                <a:invGamma/>
              </a:schemeClr>
            </a:prstShdw>
          </a:effec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5" name="Text Box 7"/>
          <p:cNvSpPr txBox="1">
            <a:spLocks noChangeArrowheads="1"/>
          </p:cNvSpPr>
          <p:nvPr userDrawn="1"/>
        </p:nvSpPr>
        <p:spPr bwMode="auto">
          <a:xfrm>
            <a:off x="6099175" y="6137275"/>
            <a:ext cx="30448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r">
              <a:defRPr/>
            </a:pPr>
            <a:r>
              <a:rPr lang="en-US" sz="2000" b="1">
                <a:solidFill>
                  <a:srgbClr val="FFCC00"/>
                </a:solidFill>
                <a:latin typeface="Arial" charset="0"/>
              </a:rPr>
              <a:t> International Marketing</a:t>
            </a:r>
            <a:endParaRPr lang="en-US" sz="1800">
              <a:solidFill>
                <a:srgbClr val="FFCC00"/>
              </a:solidFill>
              <a:latin typeface="Arial" charset="0"/>
            </a:endParaRPr>
          </a:p>
        </p:txBody>
      </p:sp>
      <p:sp>
        <p:nvSpPr>
          <p:cNvPr id="6" name="Text Box 8"/>
          <p:cNvSpPr txBox="1">
            <a:spLocks noChangeArrowheads="1"/>
          </p:cNvSpPr>
          <p:nvPr userDrawn="1"/>
        </p:nvSpPr>
        <p:spPr bwMode="auto">
          <a:xfrm>
            <a:off x="6494463" y="6445250"/>
            <a:ext cx="264953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b">
            <a:spAutoFit/>
          </a:bodyPr>
          <a:lstStyle/>
          <a:p>
            <a:pPr algn="r">
              <a:defRPr/>
            </a:pPr>
            <a:r>
              <a:rPr lang="en-US" sz="1600">
                <a:latin typeface="Arial" charset="0"/>
              </a:rPr>
              <a:t>© Thomson/South-Western</a:t>
            </a:r>
          </a:p>
        </p:txBody>
      </p:sp>
      <p:sp>
        <p:nvSpPr>
          <p:cNvPr id="7" name="Text Box 9"/>
          <p:cNvSpPr txBox="1">
            <a:spLocks noChangeArrowheads="1"/>
          </p:cNvSpPr>
          <p:nvPr userDrawn="1"/>
        </p:nvSpPr>
        <p:spPr bwMode="auto">
          <a:xfrm>
            <a:off x="381000" y="304800"/>
            <a:ext cx="3444875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4400" b="1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DECA PREP</a:t>
            </a:r>
          </a:p>
        </p:txBody>
      </p:sp>
      <p:pic>
        <p:nvPicPr>
          <p:cNvPr id="8" name="Picture 10" descr="DecaPrepMedal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4200" y="228600"/>
            <a:ext cx="1762125" cy="174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tangle 12"/>
          <p:cNvSpPr>
            <a:spLocks noChangeArrowheads="1"/>
          </p:cNvSpPr>
          <p:nvPr/>
        </p:nvSpPr>
        <p:spPr bwMode="auto">
          <a:xfrm>
            <a:off x="685800" y="63246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>
              <a:defRPr/>
            </a:pPr>
            <a:r>
              <a:rPr lang="en-US" sz="1600">
                <a:latin typeface="Arial" charset="0"/>
              </a:rPr>
              <a:t>Slide </a:t>
            </a:r>
            <a:fld id="{2EF4FE2A-11F6-409E-B9C7-B947A1614E0C}" type="slidenum">
              <a:rPr lang="en-US" sz="1600">
                <a:latin typeface="Arial" charset="0"/>
              </a:rPr>
              <a:pPr>
                <a:defRPr/>
              </a:pPr>
              <a:t>‹#›</a:t>
            </a:fld>
            <a:endParaRPr lang="en-US" sz="1600">
              <a:latin typeface="Arial" charset="0"/>
            </a:endParaRPr>
          </a:p>
        </p:txBody>
      </p:sp>
      <p:sp>
        <p:nvSpPr>
          <p:cNvPr id="10" name="Rectangle 13"/>
          <p:cNvSpPr>
            <a:spLocks noChangeArrowheads="1"/>
          </p:cNvSpPr>
          <p:nvPr/>
        </p:nvSpPr>
        <p:spPr bwMode="auto">
          <a:xfrm>
            <a:off x="685800" y="6172200"/>
            <a:ext cx="2209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defRPr/>
            </a:pPr>
            <a:r>
              <a:rPr lang="en-US" sz="1600">
                <a:latin typeface="Arial" charset="0"/>
              </a:rPr>
              <a:t>Chapter 3</a:t>
            </a:r>
          </a:p>
        </p:txBody>
      </p:sp>
      <p:sp>
        <p:nvSpPr>
          <p:cNvPr id="11" name="Rectangle 5"/>
          <p:cNvSpPr>
            <a:spLocks noGrp="1" noChangeArrowheads="1"/>
          </p:cNvSpPr>
          <p:nvPr>
            <p:ph type="ftr" sz="quarter" idx="10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Chapter 19</a:t>
            </a:r>
          </a:p>
        </p:txBody>
      </p:sp>
      <p:sp>
        <p:nvSpPr>
          <p:cNvPr id="12" name="Rectangle 6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68BE531A-1FA2-4D1E-9A20-33E3AA8D0B7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3293650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78BB1BF6-B0F6-4EC0-B076-4C825EA0832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1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Chapter 3</a:t>
            </a:r>
          </a:p>
        </p:txBody>
      </p:sp>
    </p:spTree>
    <p:extLst>
      <p:ext uri="{BB962C8B-B14F-4D97-AF65-F5344CB8AC3E}">
        <p14:creationId xmlns:p14="http://schemas.microsoft.com/office/powerpoint/2010/main" val="3202158795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1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94AD7783-C7ED-4162-88EF-F0483CC1AEC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1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Chapter 3</a:t>
            </a:r>
          </a:p>
        </p:txBody>
      </p:sp>
    </p:spTree>
    <p:extLst>
      <p:ext uri="{BB962C8B-B14F-4D97-AF65-F5344CB8AC3E}">
        <p14:creationId xmlns:p14="http://schemas.microsoft.com/office/powerpoint/2010/main" val="3789364404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CC95E368-C449-4410-8AAA-560B4D2C534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Chapter 3</a:t>
            </a:r>
          </a:p>
        </p:txBody>
      </p:sp>
    </p:spTree>
    <p:extLst>
      <p:ext uri="{BB962C8B-B14F-4D97-AF65-F5344CB8AC3E}">
        <p14:creationId xmlns:p14="http://schemas.microsoft.com/office/powerpoint/2010/main" val="20182922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Chapter 2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995E225D-D3AB-41D1-A028-BBB59D937C2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9556139"/>
      </p:ext>
    </p:extLst>
  </p:cSld>
  <p:clrMapOvr>
    <a:masterClrMapping/>
  </p:clrMapOvr>
  <p:transition>
    <p:wipe dir="r"/>
  </p:transition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D1B6E7A1-461A-40F3-A11D-2123AC6F173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Rectangle 1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Chapter 3</a:t>
            </a:r>
          </a:p>
        </p:txBody>
      </p:sp>
    </p:spTree>
    <p:extLst>
      <p:ext uri="{BB962C8B-B14F-4D97-AF65-F5344CB8AC3E}">
        <p14:creationId xmlns:p14="http://schemas.microsoft.com/office/powerpoint/2010/main" val="4039087777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11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B6CB7455-B240-4172-85E8-F9B628FA933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4" name="Rectangle 1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Chapter 3</a:t>
            </a:r>
          </a:p>
        </p:txBody>
      </p:sp>
    </p:spTree>
    <p:extLst>
      <p:ext uri="{BB962C8B-B14F-4D97-AF65-F5344CB8AC3E}">
        <p14:creationId xmlns:p14="http://schemas.microsoft.com/office/powerpoint/2010/main" val="2667797689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C3C71662-85EA-4671-A1E8-1A247C113E7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3" name="Rectangle 1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Chapter 3</a:t>
            </a:r>
          </a:p>
        </p:txBody>
      </p:sp>
    </p:spTree>
    <p:extLst>
      <p:ext uri="{BB962C8B-B14F-4D97-AF65-F5344CB8AC3E}">
        <p14:creationId xmlns:p14="http://schemas.microsoft.com/office/powerpoint/2010/main" val="3646729796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0411FA28-8B16-4A05-9648-E5CD287E508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Chapter 3</a:t>
            </a:r>
          </a:p>
        </p:txBody>
      </p:sp>
    </p:spTree>
    <p:extLst>
      <p:ext uri="{BB962C8B-B14F-4D97-AF65-F5344CB8AC3E}">
        <p14:creationId xmlns:p14="http://schemas.microsoft.com/office/powerpoint/2010/main" val="2167724034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483A0380-E34D-45D6-A9C4-47417F932DE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Chapter 3</a:t>
            </a:r>
          </a:p>
        </p:txBody>
      </p:sp>
    </p:spTree>
    <p:extLst>
      <p:ext uri="{BB962C8B-B14F-4D97-AF65-F5344CB8AC3E}">
        <p14:creationId xmlns:p14="http://schemas.microsoft.com/office/powerpoint/2010/main" val="4218594947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8EC40A65-081B-4337-8F49-71E82C9D194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1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Chapter 3</a:t>
            </a:r>
          </a:p>
        </p:txBody>
      </p:sp>
    </p:spTree>
    <p:extLst>
      <p:ext uri="{BB962C8B-B14F-4D97-AF65-F5344CB8AC3E}">
        <p14:creationId xmlns:p14="http://schemas.microsoft.com/office/powerpoint/2010/main" val="2674650539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ACDF1A5D-33DB-4675-B285-66D01EB9AAE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1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Chapter 3</a:t>
            </a:r>
          </a:p>
        </p:txBody>
      </p:sp>
    </p:spTree>
    <p:extLst>
      <p:ext uri="{BB962C8B-B14F-4D97-AF65-F5344CB8AC3E}">
        <p14:creationId xmlns:p14="http://schemas.microsoft.com/office/powerpoint/2010/main" val="39359435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Chapter 2</a:t>
            </a:r>
          </a:p>
        </p:txBody>
      </p:sp>
      <p:sp>
        <p:nvSpPr>
          <p:cNvPr id="3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3EAF79D4-DD3F-4616-B1D2-540E1920E7D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0069518"/>
      </p:ext>
    </p:extLst>
  </p:cSld>
  <p:clrMapOvr>
    <a:masterClrMapping/>
  </p:clrMapOvr>
  <p:transition>
    <p:wipe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Chapter 2</a:t>
            </a: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C86ECF1E-D067-4780-B775-BA1CF490D57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4905357"/>
      </p:ext>
    </p:extLst>
  </p:cSld>
  <p:clrMapOvr>
    <a:masterClrMapping/>
  </p:clrMapOvr>
  <p:transition>
    <p:wipe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Chapter 2</a:t>
            </a: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9E03F834-27FB-473E-B1A1-40AB5A4FCC6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1227747"/>
      </p:ext>
    </p:extLst>
  </p:cSld>
  <p:clrMapOvr>
    <a:masterClrMapping/>
  </p:clrMapOvr>
  <p:transition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2"/>
          <p:cNvSpPr>
            <a:spLocks noChangeArrowheads="1"/>
          </p:cNvSpPr>
          <p:nvPr/>
        </p:nvSpPr>
        <p:spPr bwMode="auto">
          <a:xfrm>
            <a:off x="0" y="0"/>
            <a:ext cx="7221538" cy="4387850"/>
          </a:xfrm>
          <a:prstGeom prst="rect">
            <a:avLst/>
          </a:prstGeom>
          <a:gradFill rotWithShape="0">
            <a:gsLst>
              <a:gs pos="0">
                <a:srgbClr val="99CCFF">
                  <a:alpha val="10001"/>
                </a:srgbClr>
              </a:gs>
              <a:gs pos="100000">
                <a:schemeClr val="bg1">
                  <a:alpha val="75000"/>
                </a:schemeClr>
              </a:gs>
            </a:gsLst>
            <a:path path="rect">
              <a:fillToRect r="100000" b="10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87044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396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87045" name="Rectangle 5"/>
          <p:cNvSpPr>
            <a:spLocks noChangeArrowheads="1"/>
          </p:cNvSpPr>
          <p:nvPr/>
        </p:nvSpPr>
        <p:spPr bwMode="auto">
          <a:xfrm>
            <a:off x="0" y="6122988"/>
            <a:ext cx="9144000" cy="731837"/>
          </a:xfrm>
          <a:prstGeom prst="rect">
            <a:avLst/>
          </a:prstGeom>
          <a:solidFill>
            <a:srgbClr val="00AFC8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prstShdw prst="shdw17" dist="17961" dir="2700000">
              <a:schemeClr val="tx1">
                <a:gamma/>
                <a:shade val="60000"/>
                <a:invGamma/>
              </a:schemeClr>
            </a:prstShdw>
          </a:effec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87046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09600" y="61722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600">
                <a:latin typeface="+mn-lt"/>
              </a:defRPr>
            </a:lvl1pPr>
          </a:lstStyle>
          <a:p>
            <a:pPr>
              <a:defRPr/>
            </a:pPr>
            <a:r>
              <a:rPr lang="en-US"/>
              <a:t>Chapter 2</a:t>
            </a:r>
          </a:p>
        </p:txBody>
      </p:sp>
      <p:sp>
        <p:nvSpPr>
          <p:cNvPr id="87047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09600" y="63246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600">
                <a:latin typeface="+mn-lt"/>
              </a:defRPr>
            </a:lvl1pPr>
          </a:lstStyle>
          <a:p>
            <a:pPr>
              <a:defRPr/>
            </a:pPr>
            <a:r>
              <a:rPr lang="en-US"/>
              <a:t>Slide </a:t>
            </a:r>
            <a:fld id="{B474F826-B1A3-401E-B929-44E4C879FB4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7048" name="Text Box 8"/>
          <p:cNvSpPr txBox="1">
            <a:spLocks noChangeArrowheads="1"/>
          </p:cNvSpPr>
          <p:nvPr/>
        </p:nvSpPr>
        <p:spPr bwMode="auto">
          <a:xfrm>
            <a:off x="4743450" y="6137275"/>
            <a:ext cx="44005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r">
              <a:defRPr/>
            </a:pPr>
            <a:r>
              <a:rPr lang="en-US" sz="2000" b="1">
                <a:solidFill>
                  <a:schemeClr val="accent1"/>
                </a:solidFill>
                <a:latin typeface="Arial" charset="0"/>
              </a:rPr>
              <a:t> </a:t>
            </a:r>
            <a:r>
              <a:rPr lang="en-US" sz="2000" b="1">
                <a:solidFill>
                  <a:srgbClr val="990000"/>
                </a:solidFill>
                <a:latin typeface="Arial" charset="0"/>
              </a:rPr>
              <a:t> Entrepreneurship: Ideas in Action</a:t>
            </a:r>
          </a:p>
        </p:txBody>
      </p:sp>
      <p:sp>
        <p:nvSpPr>
          <p:cNvPr id="87049" name="Text Box 9"/>
          <p:cNvSpPr txBox="1">
            <a:spLocks noChangeArrowheads="1"/>
          </p:cNvSpPr>
          <p:nvPr/>
        </p:nvSpPr>
        <p:spPr bwMode="auto">
          <a:xfrm>
            <a:off x="5614988" y="6445250"/>
            <a:ext cx="3529012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b">
            <a:spAutoFit/>
          </a:bodyPr>
          <a:lstStyle/>
          <a:p>
            <a:pPr algn="r">
              <a:defRPr/>
            </a:pPr>
            <a:r>
              <a:rPr lang="en-US" sz="1600">
                <a:latin typeface="Arial" charset="0"/>
              </a:rPr>
              <a:t>©  Cengage Learning/South-Western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6" r:id="rId1"/>
    <p:sldLayoutId id="2147483793" r:id="rId2"/>
    <p:sldLayoutId id="2147483794" r:id="rId3"/>
    <p:sldLayoutId id="2147483795" r:id="rId4"/>
    <p:sldLayoutId id="2147483796" r:id="rId5"/>
    <p:sldLayoutId id="2147483797" r:id="rId6"/>
    <p:sldLayoutId id="2147483798" r:id="rId7"/>
    <p:sldLayoutId id="2147483799" r:id="rId8"/>
    <p:sldLayoutId id="2147483800" r:id="rId9"/>
    <p:sldLayoutId id="2147483801" r:id="rId10"/>
    <p:sldLayoutId id="2147483802" r:id="rId11"/>
  </p:sldLayoutIdLst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70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704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704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704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704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7044" grpId="0" build="p" bldLvl="5" autoUpdateAnimBg="0">
        <p:tmplLst>
          <p:tmpl lvl="1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499"/>
                          </p:stCondLst>
                        </p:cTn>
                        <p:tgtEl>
                          <p:spTgt spid="8704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2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499"/>
                          </p:stCondLst>
                        </p:cTn>
                        <p:tgtEl>
                          <p:spTgt spid="8704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3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499"/>
                          </p:stCondLst>
                        </p:cTn>
                        <p:tgtEl>
                          <p:spTgt spid="8704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4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499"/>
                          </p:stCondLst>
                        </p:cTn>
                        <p:tgtEl>
                          <p:spTgt spid="8704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5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499"/>
                          </p:stCondLst>
                        </p:cTn>
                        <p:tgtEl>
                          <p:spTgt spid="8704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</p:tmplLst>
      </p:bldP>
    </p:bldLst>
  </p:timing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AE0000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AE0000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AE0000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AE0000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AE0000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 b="1">
          <a:solidFill>
            <a:srgbClr val="AE0000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 b="1">
          <a:solidFill>
            <a:srgbClr val="AE0000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 b="1">
          <a:solidFill>
            <a:srgbClr val="AE0000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 b="1">
          <a:solidFill>
            <a:srgbClr val="AE0000"/>
          </a:solidFill>
          <a:latin typeface="Arial" charset="0"/>
        </a:defRPr>
      </a:lvl9pPr>
    </p:titleStyle>
    <p:bodyStyle>
      <a:lvl1pPr marL="396875" indent="-396875" algn="l" rtl="0" eaLnBrk="0" fontAlgn="base" hangingPunct="0">
        <a:spcBef>
          <a:spcPct val="20000"/>
        </a:spcBef>
        <a:spcAft>
          <a:spcPct val="0"/>
        </a:spcAft>
        <a:buClr>
          <a:srgbClr val="00AFC8"/>
        </a:buClr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808038" indent="-409575" algn="l" rtl="0" eaLnBrk="0" fontAlgn="base" hangingPunct="0">
        <a:spcBef>
          <a:spcPct val="20000"/>
        </a:spcBef>
        <a:spcAft>
          <a:spcPct val="0"/>
        </a:spcAft>
        <a:buClr>
          <a:srgbClr val="F7FF00"/>
        </a:buClr>
        <a:buFont typeface="Wingdings" pitchFamily="2" charset="2"/>
        <a:buChar char="n"/>
        <a:defRPr sz="2800">
          <a:solidFill>
            <a:schemeClr val="tx1"/>
          </a:solidFill>
          <a:latin typeface="+mn-lt"/>
        </a:defRPr>
      </a:lvl2pPr>
      <a:lvl3pPr marL="1144588" indent="-334963" algn="l" rtl="0" eaLnBrk="0" fontAlgn="base" hangingPunct="0">
        <a:spcBef>
          <a:spcPct val="20000"/>
        </a:spcBef>
        <a:spcAft>
          <a:spcPct val="0"/>
        </a:spcAft>
        <a:buClr>
          <a:srgbClr val="00AFC8"/>
        </a:buClr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473200" indent="-327025" algn="l" rtl="0" eaLnBrk="0" fontAlgn="base" hangingPunct="0">
        <a:spcBef>
          <a:spcPct val="20000"/>
        </a:spcBef>
        <a:spcAft>
          <a:spcPct val="0"/>
        </a:spcAft>
        <a:buClr>
          <a:srgbClr val="F7FF00"/>
        </a:buClr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1779588" indent="-304800" algn="l" rtl="0" eaLnBrk="0" fontAlgn="base" hangingPunct="0">
        <a:spcBef>
          <a:spcPct val="20000"/>
        </a:spcBef>
        <a:spcAft>
          <a:spcPct val="0"/>
        </a:spcAft>
        <a:buClr>
          <a:srgbClr val="00AFC8"/>
        </a:buClr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5pPr>
      <a:lvl6pPr marL="2236788" indent="-304800" algn="l" rtl="0" fontAlgn="base">
        <a:spcBef>
          <a:spcPct val="20000"/>
        </a:spcBef>
        <a:spcAft>
          <a:spcPct val="0"/>
        </a:spcAft>
        <a:buClr>
          <a:srgbClr val="00AFC8"/>
        </a:buClr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693988" indent="-304800" algn="l" rtl="0" fontAlgn="base">
        <a:spcBef>
          <a:spcPct val="20000"/>
        </a:spcBef>
        <a:spcAft>
          <a:spcPct val="0"/>
        </a:spcAft>
        <a:buClr>
          <a:srgbClr val="00AFC8"/>
        </a:buClr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151188" indent="-304800" algn="l" rtl="0" fontAlgn="base">
        <a:spcBef>
          <a:spcPct val="20000"/>
        </a:spcBef>
        <a:spcAft>
          <a:spcPct val="0"/>
        </a:spcAft>
        <a:buClr>
          <a:srgbClr val="00AFC8"/>
        </a:buClr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608388" indent="-304800" algn="l" rtl="0" fontAlgn="base">
        <a:spcBef>
          <a:spcPct val="20000"/>
        </a:spcBef>
        <a:spcAft>
          <a:spcPct val="0"/>
        </a:spcAft>
        <a:buClr>
          <a:srgbClr val="00AFC8"/>
        </a:buClr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5053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053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r>
              <a:rPr lang="en-US"/>
              <a:t>19</a:t>
            </a:r>
          </a:p>
        </p:txBody>
      </p:sp>
      <p:sp>
        <p:nvSpPr>
          <p:cNvPr id="15053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EA786973-E850-4A7D-9565-FCB92C487B4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3" r:id="rId1"/>
    <p:sldLayoutId id="2147483804" r:id="rId2"/>
    <p:sldLayoutId id="2147483805" r:id="rId3"/>
    <p:sldLayoutId id="2147483806" r:id="rId4"/>
    <p:sldLayoutId id="2147483807" r:id="rId5"/>
    <p:sldLayoutId id="2147483808" r:id="rId6"/>
    <p:sldLayoutId id="2147483809" r:id="rId7"/>
    <p:sldLayoutId id="2147483810" r:id="rId8"/>
    <p:sldLayoutId id="2147483811" r:id="rId9"/>
    <p:sldLayoutId id="2147483812" r:id="rId10"/>
    <p:sldLayoutId id="2147483813" r:id="rId11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4950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950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r>
              <a:rPr lang="en-US"/>
              <a:t>19</a:t>
            </a:r>
          </a:p>
        </p:txBody>
      </p:sp>
      <p:sp>
        <p:nvSpPr>
          <p:cNvPr id="14951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D611A651-8815-46A6-90C0-07A4309E37E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4" r:id="rId1"/>
    <p:sldLayoutId id="2147483815" r:id="rId2"/>
    <p:sldLayoutId id="2147483816" r:id="rId3"/>
    <p:sldLayoutId id="2147483817" r:id="rId4"/>
    <p:sldLayoutId id="2147483818" r:id="rId5"/>
    <p:sldLayoutId id="2147483819" r:id="rId6"/>
    <p:sldLayoutId id="2147483820" r:id="rId7"/>
    <p:sldLayoutId id="2147483821" r:id="rId8"/>
    <p:sldLayoutId id="2147483822" r:id="rId9"/>
    <p:sldLayoutId id="2147483823" r:id="rId10"/>
    <p:sldLayoutId id="2147483824" r:id="rId11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4848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848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r>
              <a:rPr lang="en-US"/>
              <a:t>19</a:t>
            </a:r>
          </a:p>
        </p:txBody>
      </p:sp>
      <p:sp>
        <p:nvSpPr>
          <p:cNvPr id="14848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3B189047-AF90-4B25-A27A-E00F4A0BB0A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5" r:id="rId1"/>
    <p:sldLayoutId id="2147483826" r:id="rId2"/>
    <p:sldLayoutId id="2147483827" r:id="rId3"/>
    <p:sldLayoutId id="2147483828" r:id="rId4"/>
    <p:sldLayoutId id="2147483829" r:id="rId5"/>
    <p:sldLayoutId id="2147483830" r:id="rId6"/>
    <p:sldLayoutId id="2147483831" r:id="rId7"/>
    <p:sldLayoutId id="2147483832" r:id="rId8"/>
    <p:sldLayoutId id="2147483833" r:id="rId9"/>
    <p:sldLayoutId id="2147483834" r:id="rId10"/>
    <p:sldLayoutId id="2147483835" r:id="rId11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9" name="Rectangle 7"/>
          <p:cNvSpPr>
            <a:spLocks noChangeArrowheads="1"/>
          </p:cNvSpPr>
          <p:nvPr userDrawn="1"/>
        </p:nvSpPr>
        <p:spPr bwMode="auto">
          <a:xfrm>
            <a:off x="7696200" y="0"/>
            <a:ext cx="1447800" cy="1524000"/>
          </a:xfrm>
          <a:prstGeom prst="rect">
            <a:avLst/>
          </a:prstGeom>
          <a:gradFill rotWithShape="0">
            <a:gsLst>
              <a:gs pos="0">
                <a:srgbClr val="9361A2"/>
              </a:gs>
              <a:gs pos="100000">
                <a:srgbClr val="FFFFFF"/>
              </a:gs>
            </a:gsLst>
            <a:path path="rect">
              <a:fillToRect l="100000" b="10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25960" name="Rectangle 8"/>
          <p:cNvSpPr>
            <a:spLocks noChangeArrowheads="1"/>
          </p:cNvSpPr>
          <p:nvPr userDrawn="1"/>
        </p:nvSpPr>
        <p:spPr bwMode="auto">
          <a:xfrm>
            <a:off x="0" y="0"/>
            <a:ext cx="7221538" cy="4387850"/>
          </a:xfrm>
          <a:prstGeom prst="rect">
            <a:avLst/>
          </a:prstGeom>
          <a:gradFill rotWithShape="0">
            <a:gsLst>
              <a:gs pos="0">
                <a:srgbClr val="F2FFCF"/>
              </a:gs>
              <a:gs pos="100000">
                <a:schemeClr val="bg1"/>
              </a:gs>
            </a:gsLst>
            <a:path path="rect">
              <a:fillToRect r="100000" b="10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25961" name="Rectangle 9"/>
          <p:cNvSpPr>
            <a:spLocks noChangeArrowheads="1"/>
          </p:cNvSpPr>
          <p:nvPr userDrawn="1"/>
        </p:nvSpPr>
        <p:spPr bwMode="auto">
          <a:xfrm>
            <a:off x="0" y="6126163"/>
            <a:ext cx="9144000" cy="731837"/>
          </a:xfrm>
          <a:prstGeom prst="rect">
            <a:avLst/>
          </a:prstGeom>
          <a:solidFill>
            <a:srgbClr val="E00024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prstShdw prst="shdw17" dist="17961" dir="2700000">
              <a:schemeClr val="tx1">
                <a:gamma/>
                <a:shade val="60000"/>
                <a:invGamma/>
              </a:schemeClr>
            </a:prstShdw>
          </a:effec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25962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85800" y="6172200"/>
            <a:ext cx="2209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600">
                <a:latin typeface="+mn-lt"/>
              </a:defRPr>
            </a:lvl1pPr>
          </a:lstStyle>
          <a:p>
            <a:pPr>
              <a:defRPr/>
            </a:pPr>
            <a:r>
              <a:rPr lang="en-US"/>
              <a:t>Chapter 2</a:t>
            </a:r>
          </a:p>
        </p:txBody>
      </p:sp>
      <p:sp>
        <p:nvSpPr>
          <p:cNvPr id="125963" name="Rectangle 1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" y="63246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600">
                <a:latin typeface="+mn-lt"/>
              </a:defRPr>
            </a:lvl1pPr>
          </a:lstStyle>
          <a:p>
            <a:pPr>
              <a:defRPr/>
            </a:pPr>
            <a:r>
              <a:rPr lang="en-US"/>
              <a:t>Slide </a:t>
            </a:r>
            <a:fld id="{710E0EB3-7DC1-4DD2-B49C-A3102206E9E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25964" name="Text Box 12"/>
          <p:cNvSpPr txBox="1">
            <a:spLocks noChangeArrowheads="1"/>
          </p:cNvSpPr>
          <p:nvPr userDrawn="1"/>
        </p:nvSpPr>
        <p:spPr bwMode="auto">
          <a:xfrm>
            <a:off x="6167438" y="6137275"/>
            <a:ext cx="2976562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r">
              <a:defRPr/>
            </a:pPr>
            <a:r>
              <a:rPr lang="en-US" sz="2000" b="1">
                <a:solidFill>
                  <a:srgbClr val="FFCC00"/>
                </a:solidFill>
                <a:latin typeface="Arial" charset="0"/>
              </a:rPr>
              <a:t> International Business</a:t>
            </a:r>
            <a:endParaRPr lang="en-US" sz="1800">
              <a:solidFill>
                <a:srgbClr val="FFCC00"/>
              </a:solidFill>
              <a:latin typeface="Arial" charset="0"/>
            </a:endParaRPr>
          </a:p>
        </p:txBody>
      </p:sp>
      <p:sp>
        <p:nvSpPr>
          <p:cNvPr id="125965" name="Text Box 13"/>
          <p:cNvSpPr txBox="1">
            <a:spLocks noChangeArrowheads="1"/>
          </p:cNvSpPr>
          <p:nvPr userDrawn="1"/>
        </p:nvSpPr>
        <p:spPr bwMode="auto">
          <a:xfrm>
            <a:off x="6494463" y="6445250"/>
            <a:ext cx="264953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b">
            <a:spAutoFit/>
          </a:bodyPr>
          <a:lstStyle/>
          <a:p>
            <a:pPr algn="r">
              <a:defRPr/>
            </a:pPr>
            <a:r>
              <a:rPr lang="en-US" sz="1600">
                <a:latin typeface="Arial" charset="0"/>
              </a:rPr>
              <a:t>© Thomson/South-Western</a:t>
            </a:r>
          </a:p>
        </p:txBody>
      </p:sp>
      <p:sp>
        <p:nvSpPr>
          <p:cNvPr id="125966" name="Rectangle 14"/>
          <p:cNvSpPr>
            <a:spLocks noChangeArrowheads="1"/>
          </p:cNvSpPr>
          <p:nvPr userDrawn="1"/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en-US" sz="4400">
                <a:solidFill>
                  <a:schemeClr val="tx2"/>
                </a:solidFill>
                <a:latin typeface="Arial" charset="0"/>
              </a:rPr>
              <a:t>&gt;&gt; C H E C K P O I N T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7" r:id="rId1"/>
    <p:sldLayoutId id="2147483836" r:id="rId2"/>
    <p:sldLayoutId id="2147483837" r:id="rId3"/>
    <p:sldLayoutId id="2147483838" r:id="rId4"/>
    <p:sldLayoutId id="2147483839" r:id="rId5"/>
    <p:sldLayoutId id="2147483840" r:id="rId6"/>
    <p:sldLayoutId id="2147483841" r:id="rId7"/>
    <p:sldLayoutId id="2147483842" r:id="rId8"/>
    <p:sldLayoutId id="2147483843" r:id="rId9"/>
    <p:sldLayoutId id="2147483844" r:id="rId10"/>
    <p:sldLayoutId id="2147483845" r:id="rId11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7" name="Rectangle 7"/>
          <p:cNvSpPr>
            <a:spLocks noChangeArrowheads="1"/>
          </p:cNvSpPr>
          <p:nvPr userDrawn="1"/>
        </p:nvSpPr>
        <p:spPr bwMode="auto">
          <a:xfrm>
            <a:off x="0" y="0"/>
            <a:ext cx="1371600" cy="1371600"/>
          </a:xfrm>
          <a:prstGeom prst="rect">
            <a:avLst/>
          </a:prstGeom>
          <a:gradFill rotWithShape="0">
            <a:gsLst>
              <a:gs pos="0">
                <a:srgbClr val="9361A2"/>
              </a:gs>
              <a:gs pos="100000">
                <a:srgbClr val="FFFFFF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22888" name="Rectangle 8" descr="Dark horizontal"/>
          <p:cNvSpPr>
            <a:spLocks noChangeArrowheads="1"/>
          </p:cNvSpPr>
          <p:nvPr userDrawn="1"/>
        </p:nvSpPr>
        <p:spPr bwMode="auto">
          <a:xfrm>
            <a:off x="306388" y="228600"/>
            <a:ext cx="3656012" cy="914400"/>
          </a:xfrm>
          <a:prstGeom prst="rect">
            <a:avLst/>
          </a:prstGeom>
          <a:pattFill prst="dkHorz">
            <a:fgClr>
              <a:srgbClr val="007AC1"/>
            </a:fgClr>
            <a:bgClr>
              <a:srgbClr val="0093DC"/>
            </a:bgClr>
          </a:patt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22889" name="Rectangle 9"/>
          <p:cNvSpPr>
            <a:spLocks noChangeArrowheads="1"/>
          </p:cNvSpPr>
          <p:nvPr userDrawn="1"/>
        </p:nvSpPr>
        <p:spPr bwMode="auto">
          <a:xfrm>
            <a:off x="0" y="6122988"/>
            <a:ext cx="9144000" cy="731837"/>
          </a:xfrm>
          <a:prstGeom prst="rect">
            <a:avLst/>
          </a:prstGeom>
          <a:solidFill>
            <a:srgbClr val="E00024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prstShdw prst="shdw17" dist="17961" dir="2700000">
              <a:schemeClr val="tx1">
                <a:gamma/>
                <a:shade val="60000"/>
                <a:invGamma/>
              </a:schemeClr>
            </a:prstShdw>
          </a:effec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22891" name="Rectangle 1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" y="63246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600">
                <a:latin typeface="+mn-lt"/>
              </a:defRPr>
            </a:lvl1pPr>
          </a:lstStyle>
          <a:p>
            <a:pPr>
              <a:defRPr/>
            </a:pPr>
            <a:r>
              <a:rPr lang="en-US"/>
              <a:t>Slide </a:t>
            </a:r>
            <a:fld id="{142A6395-CBE2-478C-9062-3886E774912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22892" name="Text Box 12"/>
          <p:cNvSpPr txBox="1">
            <a:spLocks noChangeArrowheads="1"/>
          </p:cNvSpPr>
          <p:nvPr userDrawn="1"/>
        </p:nvSpPr>
        <p:spPr bwMode="auto">
          <a:xfrm>
            <a:off x="6099175" y="6137275"/>
            <a:ext cx="30448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r">
              <a:defRPr/>
            </a:pPr>
            <a:r>
              <a:rPr lang="en-US" sz="2000" b="1">
                <a:solidFill>
                  <a:srgbClr val="FFCC00"/>
                </a:solidFill>
                <a:latin typeface="Arial" charset="0"/>
              </a:rPr>
              <a:t> International Marketing</a:t>
            </a:r>
            <a:endParaRPr lang="en-US" sz="1800">
              <a:solidFill>
                <a:srgbClr val="FFCC00"/>
              </a:solidFill>
              <a:latin typeface="Arial" charset="0"/>
            </a:endParaRPr>
          </a:p>
        </p:txBody>
      </p:sp>
      <p:sp>
        <p:nvSpPr>
          <p:cNvPr id="122893" name="Text Box 13"/>
          <p:cNvSpPr txBox="1">
            <a:spLocks noChangeArrowheads="1"/>
          </p:cNvSpPr>
          <p:nvPr userDrawn="1"/>
        </p:nvSpPr>
        <p:spPr bwMode="auto">
          <a:xfrm>
            <a:off x="6494463" y="6445250"/>
            <a:ext cx="264953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b">
            <a:spAutoFit/>
          </a:bodyPr>
          <a:lstStyle/>
          <a:p>
            <a:pPr algn="r">
              <a:defRPr/>
            </a:pPr>
            <a:r>
              <a:rPr lang="en-US" sz="1600">
                <a:latin typeface="Arial" charset="0"/>
              </a:rPr>
              <a:t>© Thomson/South-Western</a:t>
            </a:r>
          </a:p>
        </p:txBody>
      </p:sp>
      <p:sp>
        <p:nvSpPr>
          <p:cNvPr id="122894" name="Text Box 14"/>
          <p:cNvSpPr txBox="1">
            <a:spLocks noChangeArrowheads="1"/>
          </p:cNvSpPr>
          <p:nvPr userDrawn="1"/>
        </p:nvSpPr>
        <p:spPr bwMode="auto">
          <a:xfrm>
            <a:off x="381000" y="304800"/>
            <a:ext cx="3444875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4400" b="1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DECA PREP</a:t>
            </a:r>
          </a:p>
        </p:txBody>
      </p:sp>
      <p:pic>
        <p:nvPicPr>
          <p:cNvPr id="6153" name="Picture 15" descr="DecaPrepMedal"/>
          <p:cNvPicPr>
            <a:picLocks noChangeAspect="1" noChangeArrowheads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4200" y="228600"/>
            <a:ext cx="1762125" cy="174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896" name="Rectangle 1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85800" y="6172200"/>
            <a:ext cx="2209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600">
                <a:latin typeface="+mn-lt"/>
              </a:defRPr>
            </a:lvl1pPr>
          </a:lstStyle>
          <a:p>
            <a:pPr>
              <a:defRPr/>
            </a:pPr>
            <a:r>
              <a:rPr lang="en-US"/>
              <a:t>Chapter 3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8" r:id="rId1"/>
    <p:sldLayoutId id="2147483846" r:id="rId2"/>
    <p:sldLayoutId id="2147483847" r:id="rId3"/>
    <p:sldLayoutId id="2147483848" r:id="rId4"/>
    <p:sldLayoutId id="2147483849" r:id="rId5"/>
    <p:sldLayoutId id="2147483850" r:id="rId6"/>
    <p:sldLayoutId id="2147483851" r:id="rId7"/>
    <p:sldLayoutId id="2147483852" r:id="rId8"/>
    <p:sldLayoutId id="2147483853" r:id="rId9"/>
    <p:sldLayoutId id="2147483854" r:id="rId10"/>
    <p:sldLayoutId id="2147483855" r:id="rId11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Entrepreneurs in a Market Economy      </a:t>
            </a: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838200" y="3276600"/>
            <a:ext cx="7620000" cy="2743200"/>
          </a:xfrm>
        </p:spPr>
        <p:txBody>
          <a:bodyPr/>
          <a:lstStyle/>
          <a:p>
            <a:pPr marL="1033463" indent="-1033463" eaLnBrk="1" hangingPunct="1">
              <a:defRPr/>
            </a:pPr>
            <a:r>
              <a:rPr lang="en-US" sz="28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2.1 Entrepreneurs Satisfy Needs &amp; Wants</a:t>
            </a:r>
            <a:br>
              <a:rPr lang="en-US" sz="28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sz="12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 </a:t>
            </a:r>
          </a:p>
          <a:p>
            <a:pPr marL="1033463" indent="-1033463" eaLnBrk="1" hangingPunct="1">
              <a:defRPr/>
            </a:pPr>
            <a:r>
              <a:rPr lang="en-US" sz="28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2.2  How Economic Decisions are Made</a:t>
            </a:r>
            <a:br>
              <a:rPr lang="en-US" sz="28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sz="12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</a:p>
          <a:p>
            <a:pPr marL="1033463" indent="-1033463" eaLnBrk="1" hangingPunct="1">
              <a:defRPr/>
            </a:pPr>
            <a:r>
              <a:rPr lang="en-US" sz="28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2.3  What Affects Price?   </a:t>
            </a:r>
            <a:endParaRPr lang="en-US" sz="2800" dirty="0" smtClean="0"/>
          </a:p>
        </p:txBody>
      </p:sp>
      <p:sp>
        <p:nvSpPr>
          <p:cNvPr id="10244" name="Text Box 8"/>
          <p:cNvSpPr txBox="1">
            <a:spLocks noChangeArrowheads="1"/>
          </p:cNvSpPr>
          <p:nvPr/>
        </p:nvSpPr>
        <p:spPr bwMode="auto">
          <a:xfrm>
            <a:off x="2879725" y="304800"/>
            <a:ext cx="549275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sz="4400" b="1">
                <a:solidFill>
                  <a:srgbClr val="F7FF00"/>
                </a:solidFill>
                <a:latin typeface="Arial" charset="0"/>
              </a:rPr>
              <a:t>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Chapter 2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A9E399F6-6762-448B-AA0F-1394F5A19E69}" type="slidenum">
              <a:rPr lang="en-US"/>
              <a:pPr>
                <a:defRPr/>
              </a:pPr>
              <a:t>10</a:t>
            </a:fld>
            <a:endParaRPr lang="en-US"/>
          </a:p>
        </p:txBody>
      </p:sp>
      <p:sp>
        <p:nvSpPr>
          <p:cNvPr id="1946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04800"/>
            <a:ext cx="7772400" cy="914400"/>
          </a:xfrm>
        </p:spPr>
        <p:txBody>
          <a:bodyPr/>
          <a:lstStyle/>
          <a:p>
            <a:pPr eaLnBrk="1" hangingPunct="1"/>
            <a:r>
              <a:rPr lang="en-US" smtClean="0"/>
              <a:t>Factors of Production</a:t>
            </a:r>
          </a:p>
        </p:txBody>
      </p:sp>
      <p:sp>
        <p:nvSpPr>
          <p:cNvPr id="1946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447800"/>
            <a:ext cx="8077200" cy="45720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800" b="1" dirty="0" smtClean="0"/>
              <a:t>Natural Resources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400" dirty="0" smtClean="0"/>
              <a:t>raw materials supplied by nature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400" dirty="0" smtClean="0"/>
              <a:t>oil, minerals, rivers, lakes, </a:t>
            </a:r>
            <a:r>
              <a:rPr lang="en-US" sz="2400" dirty="0" smtClean="0"/>
              <a:t>oceans</a:t>
            </a:r>
            <a:br>
              <a:rPr lang="en-US" sz="2400" dirty="0" smtClean="0"/>
            </a:br>
            <a:endParaRPr lang="en-US" sz="2400" dirty="0" smtClean="0"/>
          </a:p>
          <a:p>
            <a:pPr eaLnBrk="1" hangingPunct="1">
              <a:lnSpc>
                <a:spcPct val="90000"/>
              </a:lnSpc>
            </a:pPr>
            <a:r>
              <a:rPr lang="en-US" sz="2800" b="1" dirty="0" smtClean="0"/>
              <a:t>Human Resources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400" dirty="0" smtClean="0"/>
              <a:t>the people who create goods and </a:t>
            </a:r>
            <a:r>
              <a:rPr lang="en-US" sz="2400" dirty="0" smtClean="0"/>
              <a:t>services</a:t>
            </a:r>
            <a:br>
              <a:rPr lang="en-US" sz="2400" dirty="0" smtClean="0"/>
            </a:br>
            <a:endParaRPr lang="en-US" sz="2400" dirty="0" smtClean="0"/>
          </a:p>
          <a:p>
            <a:pPr eaLnBrk="1" hangingPunct="1">
              <a:lnSpc>
                <a:spcPct val="90000"/>
              </a:lnSpc>
            </a:pPr>
            <a:r>
              <a:rPr lang="en-US" sz="2800" b="1" dirty="0" smtClean="0"/>
              <a:t>Capital Resources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400" dirty="0" smtClean="0"/>
              <a:t>assets invested in production of goods/services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400" dirty="0" smtClean="0"/>
              <a:t>buildings, equipment, supplies, money needed to build factory, buy equipment, pay employees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Chapter 2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9AF380E3-D2C4-4ED7-87E6-EF381589EE83}" type="slidenum">
              <a:rPr lang="en-US"/>
              <a:pPr>
                <a:defRPr/>
              </a:pPr>
              <a:t>11</a:t>
            </a:fld>
            <a:endParaRPr lang="en-US"/>
          </a:p>
        </p:txBody>
      </p:sp>
      <p:sp>
        <p:nvSpPr>
          <p:cNvPr id="2048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Limited Resources</a:t>
            </a:r>
          </a:p>
        </p:txBody>
      </p:sp>
      <p:sp>
        <p:nvSpPr>
          <p:cNvPr id="2048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752600"/>
            <a:ext cx="8534400" cy="4191000"/>
          </a:xfrm>
        </p:spPr>
        <p:txBody>
          <a:bodyPr/>
          <a:lstStyle/>
          <a:p>
            <a:pPr eaLnBrk="1" hangingPunct="1"/>
            <a:r>
              <a:rPr lang="en-US" smtClean="0"/>
              <a:t>Economic resources are limited.</a:t>
            </a:r>
          </a:p>
          <a:p>
            <a:pPr eaLnBrk="1" hangingPunct="1"/>
            <a:endParaRPr lang="en-US" sz="1000" smtClean="0"/>
          </a:p>
          <a:p>
            <a:pPr lvl="1" eaLnBrk="1" hangingPunct="1"/>
            <a:r>
              <a:rPr lang="en-US" smtClean="0"/>
              <a:t>Individuals, businesses, and countries compete for resources.</a:t>
            </a:r>
          </a:p>
          <a:p>
            <a:pPr lvl="1" eaLnBrk="1" hangingPunct="1"/>
            <a:endParaRPr lang="en-US" sz="1000" smtClean="0"/>
          </a:p>
          <a:p>
            <a:pPr lvl="1" eaLnBrk="1" hangingPunct="1"/>
            <a:r>
              <a:rPr lang="en-US" smtClean="0"/>
              <a:t>High demand for a limited resource drives up the price for the resource.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Chapter 2</a:t>
            </a: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DA864595-F1D9-4378-BB7C-39E1B9535838}" type="slidenum">
              <a:rPr lang="en-US"/>
              <a:pPr>
                <a:defRPr/>
              </a:pPr>
              <a:t>12</a:t>
            </a:fld>
            <a:endParaRPr lang="en-US"/>
          </a:p>
        </p:txBody>
      </p:sp>
      <p:pic>
        <p:nvPicPr>
          <p:cNvPr id="2150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00" t="26042" r="75000" b="26042"/>
          <a:stretch>
            <a:fillRect/>
          </a:stretch>
        </p:blipFill>
        <p:spPr bwMode="auto">
          <a:xfrm>
            <a:off x="914400" y="838200"/>
            <a:ext cx="954088" cy="274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0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469" t="33333" r="21875" b="54167"/>
          <a:stretch>
            <a:fillRect/>
          </a:stretch>
        </p:blipFill>
        <p:spPr bwMode="auto">
          <a:xfrm>
            <a:off x="1981200" y="914400"/>
            <a:ext cx="4495800" cy="884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10" name="Text Box 4"/>
          <p:cNvSpPr txBox="1">
            <a:spLocks noChangeArrowheads="1"/>
          </p:cNvSpPr>
          <p:nvPr/>
        </p:nvSpPr>
        <p:spPr bwMode="auto">
          <a:xfrm>
            <a:off x="2362200" y="2057400"/>
            <a:ext cx="5867400" cy="1373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sz="2800">
                <a:solidFill>
                  <a:srgbClr val="CC00CC"/>
                </a:solidFill>
                <a:latin typeface="Arial" charset="0"/>
              </a:rPr>
              <a:t>List the three types of economic resources and give an example of each.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Chapter 2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B4799AA9-5F6D-46CC-8E03-852D6013F739}" type="slidenum">
              <a:rPr lang="en-US"/>
              <a:pPr>
                <a:defRPr/>
              </a:pPr>
              <a:t>13</a:t>
            </a:fld>
            <a:endParaRPr lang="en-US"/>
          </a:p>
        </p:txBody>
      </p:sp>
      <p:sp>
        <p:nvSpPr>
          <p:cNvPr id="2253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 smtClean="0"/>
              <a:t>Role of Entrepreneurs in the U.S. Economy</a:t>
            </a:r>
          </a:p>
        </p:txBody>
      </p:sp>
      <p:sp>
        <p:nvSpPr>
          <p:cNvPr id="2253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2133600"/>
            <a:ext cx="8077200" cy="3962400"/>
          </a:xfrm>
        </p:spPr>
        <p:txBody>
          <a:bodyPr/>
          <a:lstStyle/>
          <a:p>
            <a:pPr eaLnBrk="1" hangingPunct="1"/>
            <a:r>
              <a:rPr lang="en-US" dirty="0" smtClean="0"/>
              <a:t>Entrepreneurs are the backbone of the U.S. economy.</a:t>
            </a:r>
          </a:p>
          <a:p>
            <a:pPr eaLnBrk="1" hangingPunct="1"/>
            <a:endParaRPr lang="en-US" sz="2000" dirty="0" smtClean="0"/>
          </a:p>
          <a:p>
            <a:pPr eaLnBrk="1" hangingPunct="1"/>
            <a:r>
              <a:rPr lang="en-US" dirty="0" smtClean="0"/>
              <a:t>The development of small businesses helps to ensure a strong economic future.</a:t>
            </a:r>
          </a:p>
        </p:txBody>
      </p:sp>
    </p:spTree>
  </p:cSld>
  <p:clrMapOvr>
    <a:masterClrMapping/>
  </p:clrMapOvr>
  <p:transition>
    <p:wipe dir="r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Chapter 2</a:t>
            </a:r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F5573079-9C7F-4955-BCA6-7AC4D023AAAC}" type="slidenum">
              <a:rPr lang="en-US"/>
              <a:pPr>
                <a:defRPr/>
              </a:pPr>
              <a:t>14</a:t>
            </a:fld>
            <a:endParaRPr lang="en-US"/>
          </a:p>
        </p:txBody>
      </p:sp>
      <p:sp>
        <p:nvSpPr>
          <p:cNvPr id="2355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04800"/>
            <a:ext cx="8001000" cy="1143000"/>
          </a:xfrm>
        </p:spPr>
        <p:txBody>
          <a:bodyPr/>
          <a:lstStyle/>
          <a:p>
            <a:pPr eaLnBrk="1" hangingPunct="1"/>
            <a:r>
              <a:rPr lang="en-US" sz="3600" smtClean="0"/>
              <a:t>Supply and Demand</a:t>
            </a:r>
          </a:p>
        </p:txBody>
      </p:sp>
      <p:sp>
        <p:nvSpPr>
          <p:cNvPr id="2355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447800"/>
            <a:ext cx="8001000" cy="4495800"/>
          </a:xfrm>
        </p:spPr>
        <p:txBody>
          <a:bodyPr/>
          <a:lstStyle/>
          <a:p>
            <a:pPr eaLnBrk="1" hangingPunct="1"/>
            <a:r>
              <a:rPr lang="en-US" smtClean="0"/>
              <a:t>Entrepreneurs look for unmet needs to satisfy consumer needs and wants.</a:t>
            </a:r>
          </a:p>
        </p:txBody>
      </p:sp>
      <p:sp>
        <p:nvSpPr>
          <p:cNvPr id="23558" name="Rectangle 4"/>
          <p:cNvSpPr>
            <a:spLocks noChangeArrowheads="1"/>
          </p:cNvSpPr>
          <p:nvPr/>
        </p:nvSpPr>
        <p:spPr bwMode="auto">
          <a:xfrm>
            <a:off x="685800" y="3886200"/>
            <a:ext cx="7772400" cy="2209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rgbClr val="00AFC8"/>
              </a:buClr>
              <a:buFont typeface="Wingdings" pitchFamily="2" charset="2"/>
              <a:buChar char="n"/>
            </a:pPr>
            <a:r>
              <a:rPr lang="en-US" sz="3200">
                <a:latin typeface="Arial" charset="0"/>
              </a:rPr>
              <a:t>Entrepreneurs contribute to their local communities through:</a:t>
            </a:r>
          </a:p>
          <a:p>
            <a:pPr marL="742950" lvl="1" indent="-285750">
              <a:spcBef>
                <a:spcPct val="20000"/>
              </a:spcBef>
              <a:buClr>
                <a:srgbClr val="F7FF00"/>
              </a:buClr>
              <a:buFont typeface="Wingdings" pitchFamily="2" charset="2"/>
              <a:buChar char="n"/>
            </a:pPr>
            <a:r>
              <a:rPr lang="en-US" sz="2800">
                <a:latin typeface="Arial" charset="0"/>
              </a:rPr>
              <a:t>investments</a:t>
            </a:r>
          </a:p>
          <a:p>
            <a:pPr marL="742950" lvl="1" indent="-285750">
              <a:spcBef>
                <a:spcPct val="20000"/>
              </a:spcBef>
              <a:buClr>
                <a:srgbClr val="F7FF00"/>
              </a:buClr>
              <a:buFont typeface="Wingdings" pitchFamily="2" charset="2"/>
              <a:buChar char="n"/>
            </a:pPr>
            <a:r>
              <a:rPr lang="en-US" sz="2800">
                <a:latin typeface="Arial" charset="0"/>
              </a:rPr>
              <a:t>job creation</a:t>
            </a:r>
          </a:p>
        </p:txBody>
      </p:sp>
      <p:sp>
        <p:nvSpPr>
          <p:cNvPr id="23559" name="Rectangle 5"/>
          <p:cNvSpPr>
            <a:spLocks noChangeArrowheads="1"/>
          </p:cNvSpPr>
          <p:nvPr/>
        </p:nvSpPr>
        <p:spPr bwMode="auto">
          <a:xfrm>
            <a:off x="381000" y="2895600"/>
            <a:ext cx="8382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r>
              <a:rPr lang="en-US" sz="3600" b="1">
                <a:solidFill>
                  <a:srgbClr val="AE0000"/>
                </a:solidFill>
                <a:latin typeface="Arial" charset="0"/>
              </a:rPr>
              <a:t>Capital Investment and Job Creation</a:t>
            </a:r>
          </a:p>
        </p:txBody>
      </p:sp>
    </p:spTree>
  </p:cSld>
  <p:clrMapOvr>
    <a:masterClrMapping/>
  </p:clrMapOvr>
  <p:transition>
    <p:wipe dir="r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Chapter 2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B7250CD5-2F25-41FB-BE7F-E38EF9CF1AFD}" type="slidenum">
              <a:rPr lang="en-US"/>
              <a:pPr>
                <a:defRPr/>
              </a:pPr>
              <a:t>15</a:t>
            </a:fld>
            <a:endParaRPr lang="en-US"/>
          </a:p>
        </p:txBody>
      </p:sp>
      <p:sp>
        <p:nvSpPr>
          <p:cNvPr id="2458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Change Agents</a:t>
            </a:r>
          </a:p>
        </p:txBody>
      </p:sp>
      <p:sp>
        <p:nvSpPr>
          <p:cNvPr id="2458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The creation of new products can:</a:t>
            </a:r>
          </a:p>
          <a:p>
            <a:pPr lvl="1" eaLnBrk="1" hangingPunct="1"/>
            <a:r>
              <a:rPr lang="en-US" smtClean="0"/>
              <a:t>change the way people live</a:t>
            </a:r>
          </a:p>
          <a:p>
            <a:pPr lvl="1" eaLnBrk="1" hangingPunct="1"/>
            <a:r>
              <a:rPr lang="en-US" smtClean="0"/>
              <a:t>alter the way people conduct business</a:t>
            </a:r>
            <a:br>
              <a:rPr lang="en-US" smtClean="0"/>
            </a:br>
            <a:endParaRPr lang="en-US" smtClean="0"/>
          </a:p>
          <a:p>
            <a:pPr eaLnBrk="1" hangingPunct="1"/>
            <a:r>
              <a:rPr lang="en-US" smtClean="0"/>
              <a:t>As entrepreneurs create more goods and services, the needs and wants of consumers increase.</a:t>
            </a:r>
          </a:p>
        </p:txBody>
      </p:sp>
    </p:spTree>
  </p:cSld>
  <p:clrMapOvr>
    <a:masterClrMapping/>
  </p:clrMapOvr>
  <p:transition>
    <p:wipe dir="r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Chapter 2</a:t>
            </a: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7B28B0BA-30F6-46E4-B265-C06251C62F95}" type="slidenum">
              <a:rPr lang="en-US"/>
              <a:pPr>
                <a:defRPr/>
              </a:pPr>
              <a:t>16</a:t>
            </a:fld>
            <a:endParaRPr lang="en-US"/>
          </a:p>
        </p:txBody>
      </p:sp>
      <p:pic>
        <p:nvPicPr>
          <p:cNvPr id="2560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00" t="26042" r="75000" b="26042"/>
          <a:stretch>
            <a:fillRect/>
          </a:stretch>
        </p:blipFill>
        <p:spPr bwMode="auto">
          <a:xfrm>
            <a:off x="914400" y="838200"/>
            <a:ext cx="954088" cy="274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0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469" t="33333" r="21875" b="54167"/>
          <a:stretch>
            <a:fillRect/>
          </a:stretch>
        </p:blipFill>
        <p:spPr bwMode="auto">
          <a:xfrm>
            <a:off x="1981200" y="914400"/>
            <a:ext cx="4495800" cy="884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606" name="Text Box 4"/>
          <p:cNvSpPr txBox="1">
            <a:spLocks noChangeArrowheads="1"/>
          </p:cNvSpPr>
          <p:nvPr/>
        </p:nvSpPr>
        <p:spPr bwMode="auto">
          <a:xfrm>
            <a:off x="2362200" y="2057400"/>
            <a:ext cx="5867400" cy="1373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sz="2800">
                <a:solidFill>
                  <a:srgbClr val="CC00CC"/>
                </a:solidFill>
                <a:latin typeface="Arial" charset="0"/>
              </a:rPr>
              <a:t>What are some things entrepreneurs contribute to the U.S. economy?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Chapter 2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C71F36A7-7A12-43E7-9FCE-F7F2A7C47D3D}" type="slidenum">
              <a:rPr lang="en-US"/>
              <a:pPr>
                <a:defRPr/>
              </a:pPr>
              <a:t>17</a:t>
            </a:fld>
            <a:endParaRPr lang="en-US"/>
          </a:p>
        </p:txBody>
      </p:sp>
      <p:sp>
        <p:nvSpPr>
          <p:cNvPr id="26628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457200"/>
            <a:ext cx="8458200" cy="1143000"/>
          </a:xfrm>
        </p:spPr>
        <p:txBody>
          <a:bodyPr/>
          <a:lstStyle/>
          <a:p>
            <a:pPr eaLnBrk="1" hangingPunct="1"/>
            <a:r>
              <a:rPr lang="en-US" sz="2000" smtClean="0">
                <a:solidFill>
                  <a:srgbClr val="00664B"/>
                </a:solidFill>
              </a:rPr>
              <a:t>Lesson 2.2</a:t>
            </a:r>
            <a:br>
              <a:rPr lang="en-US" sz="2000" smtClean="0">
                <a:solidFill>
                  <a:srgbClr val="00664B"/>
                </a:solidFill>
              </a:rPr>
            </a:br>
            <a:r>
              <a:rPr lang="en-US" sz="3600" smtClean="0">
                <a:solidFill>
                  <a:srgbClr val="AF0000"/>
                </a:solidFill>
              </a:rPr>
              <a:t>How Economic Decisions are Made</a:t>
            </a:r>
            <a:r>
              <a:rPr lang="en-US" sz="4000" smtClean="0">
                <a:solidFill>
                  <a:srgbClr val="AF0000"/>
                </a:solidFill>
              </a:rPr>
              <a:t> </a:t>
            </a:r>
            <a:r>
              <a:rPr lang="en-US" sz="4000" smtClean="0">
                <a:solidFill>
                  <a:srgbClr val="990000"/>
                </a:solidFill>
              </a:rPr>
              <a:t> </a:t>
            </a:r>
          </a:p>
        </p:txBody>
      </p:sp>
      <p:sp>
        <p:nvSpPr>
          <p:cNvPr id="2662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2057400"/>
            <a:ext cx="8153400" cy="411480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en-US" b="1" dirty="0" smtClean="0">
                <a:solidFill>
                  <a:srgbClr val="337A41"/>
                </a:solidFill>
              </a:rPr>
              <a:t>Goals</a:t>
            </a:r>
          </a:p>
          <a:p>
            <a:pPr eaLnBrk="1" hangingPunct="1">
              <a:lnSpc>
                <a:spcPct val="150000"/>
              </a:lnSpc>
            </a:pPr>
            <a:r>
              <a:rPr lang="en-US" sz="2400" dirty="0" smtClean="0"/>
              <a:t>Compare/Contrast </a:t>
            </a:r>
            <a:r>
              <a:rPr lang="en-US" sz="2400" dirty="0" smtClean="0"/>
              <a:t>different types of economic systems.</a:t>
            </a:r>
          </a:p>
          <a:p>
            <a:pPr eaLnBrk="1" hangingPunct="1">
              <a:lnSpc>
                <a:spcPct val="150000"/>
              </a:lnSpc>
            </a:pPr>
            <a:r>
              <a:rPr lang="en-US" sz="2400" dirty="0" smtClean="0"/>
              <a:t>Describe the characteristics of the U.S. economy.</a:t>
            </a:r>
          </a:p>
          <a:p>
            <a:pPr eaLnBrk="1" hangingPunct="1">
              <a:lnSpc>
                <a:spcPct val="150000"/>
              </a:lnSpc>
            </a:pPr>
            <a:r>
              <a:rPr lang="en-US" sz="2400" dirty="0" smtClean="0"/>
              <a:t>Explain how scarcity affects economic decisions.</a:t>
            </a:r>
          </a:p>
          <a:p>
            <a:pPr eaLnBrk="1" hangingPunct="1">
              <a:lnSpc>
                <a:spcPct val="150000"/>
              </a:lnSpc>
            </a:pPr>
            <a:r>
              <a:rPr lang="en-US" sz="2400" dirty="0" smtClean="0"/>
              <a:t>Explain how business functions are used to satisfy consumers.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Chapter 2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00D7EDC3-ED29-40B3-B096-6EF3CC19D707}" type="slidenum">
              <a:rPr lang="en-US"/>
              <a:pPr>
                <a:defRPr/>
              </a:pPr>
              <a:t>18</a:t>
            </a:fld>
            <a:endParaRPr lang="en-US"/>
          </a:p>
        </p:txBody>
      </p:sp>
      <p:sp>
        <p:nvSpPr>
          <p:cNvPr id="2765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Economic Systems</a:t>
            </a:r>
          </a:p>
        </p:txBody>
      </p:sp>
      <p:sp>
        <p:nvSpPr>
          <p:cNvPr id="2765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981200"/>
            <a:ext cx="8458200" cy="3962400"/>
          </a:xfrm>
        </p:spPr>
        <p:txBody>
          <a:bodyPr/>
          <a:lstStyle/>
          <a:p>
            <a:pPr eaLnBrk="1" hangingPunct="1"/>
            <a:r>
              <a:rPr lang="en-US" smtClean="0"/>
              <a:t>Each economy must answer three  basic questions regarding goods and services:</a:t>
            </a:r>
            <a:br>
              <a:rPr lang="en-US" smtClean="0"/>
            </a:br>
            <a:endParaRPr lang="en-US" sz="2000" smtClean="0"/>
          </a:p>
          <a:p>
            <a:pPr lvl="1" eaLnBrk="1" hangingPunct="1"/>
            <a:r>
              <a:rPr lang="en-US" smtClean="0"/>
              <a:t>Which ones will be produced?</a:t>
            </a:r>
          </a:p>
          <a:p>
            <a:pPr lvl="1" eaLnBrk="1" hangingPunct="1"/>
            <a:r>
              <a:rPr lang="en-US" smtClean="0"/>
              <a:t>How will they be produced?</a:t>
            </a:r>
          </a:p>
          <a:p>
            <a:pPr lvl="1" eaLnBrk="1" hangingPunct="1"/>
            <a:r>
              <a:rPr lang="en-US" smtClean="0"/>
              <a:t>What needs and wants will they satisfy?</a:t>
            </a:r>
          </a:p>
          <a:p>
            <a:pPr lvl="1" eaLnBrk="1" hangingPunct="1"/>
            <a:endParaRPr lang="en-US" smtClean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Chapter 2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F362662A-78E1-4915-B1B3-48AF936E2701}" type="slidenum">
              <a:rPr lang="en-US"/>
              <a:pPr>
                <a:defRPr/>
              </a:pPr>
              <a:t>19</a:t>
            </a:fld>
            <a:endParaRPr lang="en-US"/>
          </a:p>
        </p:txBody>
      </p:sp>
      <p:sp>
        <p:nvSpPr>
          <p:cNvPr id="2867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0" y="1447800"/>
            <a:ext cx="8991600" cy="4114800"/>
          </a:xfrm>
        </p:spPr>
        <p:txBody>
          <a:bodyPr/>
          <a:lstStyle/>
          <a:p>
            <a:pPr lvl="1" eaLnBrk="1" hangingPunct="1"/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Command Economy</a:t>
            </a:r>
          </a:p>
          <a:p>
            <a:pPr lvl="2" eaLnBrk="1" hangingPunct="1"/>
            <a:r>
              <a:rPr lang="en-US" dirty="0" smtClean="0"/>
              <a:t>Production decisions are made by the </a:t>
            </a:r>
            <a:r>
              <a:rPr lang="en-US" b="1" u="sng" dirty="0" smtClean="0"/>
              <a:t>government</a:t>
            </a:r>
            <a:r>
              <a:rPr lang="en-US" dirty="0" smtClean="0"/>
              <a:t>.</a:t>
            </a:r>
          </a:p>
          <a:p>
            <a:pPr lvl="2" eaLnBrk="1" hangingPunct="1"/>
            <a:r>
              <a:rPr lang="en-US" dirty="0" smtClean="0"/>
              <a:t>No reason to have more than one type of product.</a:t>
            </a:r>
          </a:p>
          <a:p>
            <a:pPr lvl="2" eaLnBrk="1" hangingPunct="1"/>
            <a:r>
              <a:rPr lang="en-US" dirty="0" smtClean="0"/>
              <a:t>Few choices for consumers exist in the marketplace.</a:t>
            </a:r>
            <a:br>
              <a:rPr lang="en-US" dirty="0" smtClean="0"/>
            </a:br>
            <a:endParaRPr lang="en-US" dirty="0" smtClean="0"/>
          </a:p>
          <a:p>
            <a:pPr lvl="1" eaLnBrk="1" hangingPunct="1"/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Market Economy</a:t>
            </a:r>
          </a:p>
          <a:p>
            <a:pPr lvl="2" eaLnBrk="1" hangingPunct="1"/>
            <a:r>
              <a:rPr lang="en-US" dirty="0" smtClean="0"/>
              <a:t>Production decisions made by </a:t>
            </a:r>
            <a:r>
              <a:rPr lang="en-US" b="1" u="sng" dirty="0" smtClean="0"/>
              <a:t>individuals/businesses</a:t>
            </a:r>
            <a:r>
              <a:rPr lang="en-US" dirty="0" smtClean="0"/>
              <a:t>.</a:t>
            </a:r>
          </a:p>
          <a:p>
            <a:pPr lvl="2" eaLnBrk="1" hangingPunct="1"/>
            <a:r>
              <a:rPr lang="en-US" dirty="0" smtClean="0"/>
              <a:t>Many choices exist in the marketplace.</a:t>
            </a:r>
          </a:p>
          <a:p>
            <a:pPr lvl="2" eaLnBrk="1" hangingPunct="1"/>
            <a:r>
              <a:rPr lang="en-US" dirty="0" smtClean="0"/>
              <a:t>Entrepreneurship thrives in a market economy.</a:t>
            </a:r>
          </a:p>
          <a:p>
            <a:pPr lvl="2" eaLnBrk="1" hangingPunct="1"/>
            <a:r>
              <a:rPr lang="en-US" dirty="0" smtClean="0"/>
              <a:t>U.S. Economy  =  Market Economy</a:t>
            </a:r>
          </a:p>
        </p:txBody>
      </p:sp>
      <p:sp>
        <p:nvSpPr>
          <p:cNvPr id="28677" name="Rectangle 4"/>
          <p:cNvSpPr>
            <a:spLocks noGrp="1" noChangeArrowheads="1"/>
          </p:cNvSpPr>
          <p:nvPr>
            <p:ph type="title"/>
          </p:nvPr>
        </p:nvSpPr>
        <p:spPr>
          <a:xfrm>
            <a:off x="762000" y="215747"/>
            <a:ext cx="7772400" cy="1143000"/>
          </a:xfrm>
          <a:noFill/>
        </p:spPr>
        <p:txBody>
          <a:bodyPr/>
          <a:lstStyle/>
          <a:p>
            <a:pPr algn="ctr" eaLnBrk="1" hangingPunct="1"/>
            <a:r>
              <a:rPr lang="en-US" sz="3600" dirty="0" smtClean="0"/>
              <a:t>4 Types of Economic Systems</a:t>
            </a:r>
          </a:p>
        </p:txBody>
      </p:sp>
      <p:sp>
        <p:nvSpPr>
          <p:cNvPr id="6" name="5-Point Star 5"/>
          <p:cNvSpPr/>
          <p:nvPr/>
        </p:nvSpPr>
        <p:spPr>
          <a:xfrm>
            <a:off x="7734300" y="208402"/>
            <a:ext cx="1295400" cy="10668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2.2</a:t>
            </a:r>
            <a:endParaRPr lang="en-US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Chapter 2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BB436923-2E64-43BA-ABAF-1757AE42D0C6}" type="slidenum">
              <a:rPr lang="en-US"/>
              <a:pPr>
                <a:defRPr/>
              </a:pPr>
              <a:t>2</a:t>
            </a:fld>
            <a:endParaRPr lang="en-US"/>
          </a:p>
        </p:txBody>
      </p:sp>
      <p:sp>
        <p:nvSpPr>
          <p:cNvPr id="11268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609600"/>
            <a:ext cx="7543800" cy="1143000"/>
          </a:xfrm>
        </p:spPr>
        <p:txBody>
          <a:bodyPr/>
          <a:lstStyle/>
          <a:p>
            <a:pPr eaLnBrk="1" hangingPunct="1"/>
            <a:r>
              <a:rPr lang="en-US" sz="2000" dirty="0" smtClean="0">
                <a:solidFill>
                  <a:srgbClr val="00664B"/>
                </a:solidFill>
              </a:rPr>
              <a:t>Lesson 2.1</a:t>
            </a:r>
            <a:r>
              <a:rPr lang="en-US" sz="2000" dirty="0" smtClean="0">
                <a:solidFill>
                  <a:srgbClr val="00CC00"/>
                </a:solidFill>
              </a:rPr>
              <a:t/>
            </a:r>
            <a:br>
              <a:rPr lang="en-US" sz="2000" dirty="0" smtClean="0">
                <a:solidFill>
                  <a:srgbClr val="00CC00"/>
                </a:solidFill>
              </a:rPr>
            </a:br>
            <a:r>
              <a:rPr lang="en-US" sz="4000" dirty="0" smtClean="0">
                <a:solidFill>
                  <a:srgbClr val="AF0000"/>
                </a:solidFill>
              </a:rPr>
              <a:t>Entrepreneurs Satisfy </a:t>
            </a:r>
            <a:r>
              <a:rPr lang="en-US" sz="4000" dirty="0" smtClean="0">
                <a:solidFill>
                  <a:srgbClr val="AF0000"/>
                </a:solidFill>
              </a:rPr>
              <a:t/>
            </a:r>
            <a:br>
              <a:rPr lang="en-US" sz="4000" dirty="0" smtClean="0">
                <a:solidFill>
                  <a:srgbClr val="AF0000"/>
                </a:solidFill>
              </a:rPr>
            </a:br>
            <a:r>
              <a:rPr lang="en-US" sz="4000" dirty="0" smtClean="0">
                <a:solidFill>
                  <a:srgbClr val="AF0000"/>
                </a:solidFill>
              </a:rPr>
              <a:t>Needs </a:t>
            </a:r>
            <a:r>
              <a:rPr lang="en-US" sz="4000" dirty="0" smtClean="0">
                <a:solidFill>
                  <a:srgbClr val="AF0000"/>
                </a:solidFill>
              </a:rPr>
              <a:t>and Wants</a:t>
            </a:r>
            <a:r>
              <a:rPr lang="en-US" sz="4000" dirty="0" smtClean="0">
                <a:solidFill>
                  <a:srgbClr val="990000"/>
                </a:solidFill>
              </a:rPr>
              <a:t> </a:t>
            </a:r>
          </a:p>
        </p:txBody>
      </p:sp>
      <p:sp>
        <p:nvSpPr>
          <p:cNvPr id="1126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2362200"/>
            <a:ext cx="7924800" cy="335280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en-US" sz="3600" b="1" dirty="0" smtClean="0">
                <a:solidFill>
                  <a:srgbClr val="337A41"/>
                </a:solidFill>
              </a:rPr>
              <a:t>Goals</a:t>
            </a:r>
          </a:p>
          <a:p>
            <a:pPr eaLnBrk="1" hangingPunct="1"/>
            <a:r>
              <a:rPr lang="en-US" sz="2800" dirty="0" smtClean="0"/>
              <a:t>Distinguish between needs and wants.</a:t>
            </a:r>
          </a:p>
          <a:p>
            <a:pPr eaLnBrk="1" hangingPunct="1"/>
            <a:r>
              <a:rPr lang="en-US" sz="2800" dirty="0" smtClean="0"/>
              <a:t>Describe the types of economic resources.</a:t>
            </a:r>
          </a:p>
          <a:p>
            <a:pPr eaLnBrk="1" hangingPunct="1"/>
            <a:r>
              <a:rPr lang="en-US" sz="2800" dirty="0" smtClean="0"/>
              <a:t>Describe the role of entrepreneurs in the U.S. economy.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Chapter 2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4808BB46-9907-4AC5-BBE7-2BFAE3496EF8}" type="slidenum">
              <a:rPr lang="en-US"/>
              <a:pPr>
                <a:defRPr/>
              </a:pPr>
              <a:t>20</a:t>
            </a:fld>
            <a:endParaRPr lang="en-US"/>
          </a:p>
        </p:txBody>
      </p:sp>
      <p:sp>
        <p:nvSpPr>
          <p:cNvPr id="2970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918" y="1447800"/>
            <a:ext cx="9067800" cy="4648200"/>
          </a:xfrm>
        </p:spPr>
        <p:txBody>
          <a:bodyPr/>
          <a:lstStyle/>
          <a:p>
            <a:pPr lvl="1" eaLnBrk="1" hangingPunct="1"/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Traditional Economy </a:t>
            </a:r>
          </a:p>
          <a:p>
            <a:pPr lvl="2" eaLnBrk="1" hangingPunct="1"/>
            <a:r>
              <a:rPr lang="en-US" dirty="0" smtClean="0"/>
              <a:t>Production occurs the way it has always occurred. </a:t>
            </a:r>
          </a:p>
          <a:p>
            <a:pPr lvl="2" eaLnBrk="1" hangingPunct="1"/>
            <a:r>
              <a:rPr lang="en-US" dirty="0" smtClean="0"/>
              <a:t>Most production is consumed. Leftovers sold/traded.</a:t>
            </a:r>
          </a:p>
          <a:p>
            <a:pPr lvl="2" eaLnBrk="1" hangingPunct="1"/>
            <a:r>
              <a:rPr lang="en-US" dirty="0" smtClean="0"/>
              <a:t>Less developed; not participating in the global economy.</a:t>
            </a:r>
          </a:p>
          <a:p>
            <a:pPr lvl="2" eaLnBrk="1" hangingPunct="1"/>
            <a:r>
              <a:rPr lang="en-US" dirty="0" smtClean="0"/>
              <a:t>Lack the formal structure; Limited capital resources.</a:t>
            </a:r>
            <a:br>
              <a:rPr lang="en-US" dirty="0" smtClean="0"/>
            </a:br>
            <a:endParaRPr lang="en-US" dirty="0" smtClean="0"/>
          </a:p>
          <a:p>
            <a:pPr lvl="1" eaLnBrk="1" hangingPunct="1"/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Mixed Economy</a:t>
            </a:r>
          </a:p>
          <a:p>
            <a:pPr lvl="2" eaLnBrk="1" hangingPunct="1"/>
            <a:r>
              <a:rPr lang="en-US" dirty="0" smtClean="0"/>
              <a:t>Contain elements of command and market economies.</a:t>
            </a:r>
          </a:p>
          <a:p>
            <a:pPr lvl="2" eaLnBrk="1" hangingPunct="1"/>
            <a:r>
              <a:rPr lang="en-US" dirty="0" smtClean="0"/>
              <a:t>Occur when country is shifting from either a command or traditional economy toward a market economy.</a:t>
            </a:r>
          </a:p>
        </p:txBody>
      </p:sp>
      <p:sp>
        <p:nvSpPr>
          <p:cNvPr id="29701" name="Rectangle 4"/>
          <p:cNvSpPr>
            <a:spLocks noGrp="1" noChangeArrowheads="1"/>
          </p:cNvSpPr>
          <p:nvPr>
            <p:ph type="title"/>
          </p:nvPr>
        </p:nvSpPr>
        <p:spPr>
          <a:xfrm>
            <a:off x="762000" y="304800"/>
            <a:ext cx="7772400" cy="990600"/>
          </a:xfrm>
          <a:noFill/>
        </p:spPr>
        <p:txBody>
          <a:bodyPr/>
          <a:lstStyle/>
          <a:p>
            <a:pPr algn="ctr" eaLnBrk="1" hangingPunct="1"/>
            <a:r>
              <a:rPr lang="en-US" sz="3600" dirty="0" smtClean="0"/>
              <a:t>4 Types of Economic Systems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Chapter 2</a:t>
            </a: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124993D9-2166-48A1-92DE-8E54EB8569E0}" type="slidenum">
              <a:rPr lang="en-US"/>
              <a:pPr>
                <a:defRPr/>
              </a:pPr>
              <a:t>21</a:t>
            </a:fld>
            <a:endParaRPr lang="en-US"/>
          </a:p>
        </p:txBody>
      </p:sp>
      <p:pic>
        <p:nvPicPr>
          <p:cNvPr id="3072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00" t="26042" r="75000" b="26042"/>
          <a:stretch>
            <a:fillRect/>
          </a:stretch>
        </p:blipFill>
        <p:spPr bwMode="auto">
          <a:xfrm>
            <a:off x="914400" y="838200"/>
            <a:ext cx="954088" cy="274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2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469" t="33333" r="21875" b="54167"/>
          <a:stretch>
            <a:fillRect/>
          </a:stretch>
        </p:blipFill>
        <p:spPr bwMode="auto">
          <a:xfrm>
            <a:off x="1981200" y="914400"/>
            <a:ext cx="4495800" cy="884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26" name="Text Box 4"/>
          <p:cNvSpPr txBox="1">
            <a:spLocks noChangeArrowheads="1"/>
          </p:cNvSpPr>
          <p:nvPr/>
        </p:nvSpPr>
        <p:spPr bwMode="auto">
          <a:xfrm>
            <a:off x="2362200" y="2057400"/>
            <a:ext cx="5867400" cy="1373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sz="2800">
                <a:solidFill>
                  <a:srgbClr val="CC00CC"/>
                </a:solidFill>
                <a:latin typeface="Arial" charset="0"/>
              </a:rPr>
              <a:t>How does the type of economy affect the way the basic economic questions are answered?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Chapter 2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A205F1CE-35EA-4692-8A74-F801406CDB91}" type="slidenum">
              <a:rPr lang="en-US"/>
              <a:pPr>
                <a:defRPr/>
              </a:pPr>
              <a:t>22</a:t>
            </a:fld>
            <a:endParaRPr lang="en-US"/>
          </a:p>
        </p:txBody>
      </p:sp>
      <p:sp>
        <p:nvSpPr>
          <p:cNvPr id="3174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04800"/>
            <a:ext cx="7772400" cy="990600"/>
          </a:xfrm>
        </p:spPr>
        <p:txBody>
          <a:bodyPr/>
          <a:lstStyle/>
          <a:p>
            <a:pPr eaLnBrk="1" hangingPunct="1"/>
            <a:r>
              <a:rPr lang="en-US" smtClean="0"/>
              <a:t>The U.S. Economic System</a:t>
            </a:r>
          </a:p>
        </p:txBody>
      </p:sp>
      <p:sp>
        <p:nvSpPr>
          <p:cNvPr id="3174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371600"/>
            <a:ext cx="8763000" cy="4572000"/>
          </a:xfrm>
        </p:spPr>
        <p:txBody>
          <a:bodyPr/>
          <a:lstStyle/>
          <a:p>
            <a:pPr eaLnBrk="1" hangingPunct="1"/>
            <a:r>
              <a:rPr lang="en-US" dirty="0" smtClean="0"/>
              <a:t>U.S. System described as market economy</a:t>
            </a:r>
            <a:r>
              <a:rPr lang="en-US" dirty="0" smtClean="0"/>
              <a:t>.</a:t>
            </a:r>
            <a:br>
              <a:rPr lang="en-US" dirty="0" smtClean="0"/>
            </a:br>
            <a:endParaRPr lang="en-US" sz="1200" dirty="0" smtClean="0"/>
          </a:p>
          <a:p>
            <a:pPr eaLnBrk="1" hangingPunct="1"/>
            <a:r>
              <a:rPr lang="en-US" b="1" dirty="0" smtClean="0"/>
              <a:t>Capitalism: </a:t>
            </a:r>
            <a:r>
              <a:rPr lang="en-US" dirty="0" smtClean="0"/>
              <a:t>the private ownership of resources by individuals rather than by the </a:t>
            </a:r>
            <a:r>
              <a:rPr lang="en-US" dirty="0" smtClean="0"/>
              <a:t>government</a:t>
            </a:r>
            <a:br>
              <a:rPr lang="en-US" dirty="0" smtClean="0"/>
            </a:br>
            <a:endParaRPr lang="en-US" sz="1200" dirty="0" smtClean="0"/>
          </a:p>
          <a:p>
            <a:pPr lvl="1" eaLnBrk="1" hangingPunct="1"/>
            <a:r>
              <a:rPr lang="en-US" sz="2400" dirty="0" smtClean="0"/>
              <a:t>individual businesses and consumers make the majority of production decisions</a:t>
            </a:r>
          </a:p>
          <a:p>
            <a:pPr lvl="1" eaLnBrk="1" hangingPunct="1"/>
            <a:r>
              <a:rPr lang="en-US" sz="2400" dirty="0" smtClean="0"/>
              <a:t>Also called - </a:t>
            </a:r>
            <a:r>
              <a:rPr lang="en-US" sz="2400" b="1" i="1" dirty="0" smtClean="0"/>
              <a:t>Free Enterprise</a:t>
            </a:r>
            <a:r>
              <a:rPr lang="en-US" sz="2400" dirty="0" smtClean="0"/>
              <a:t> - due to the freedom of businesses and individuals to make production and </a:t>
            </a:r>
            <a:r>
              <a:rPr lang="en-US" sz="2400" dirty="0" smtClean="0"/>
              <a:t>consumption </a:t>
            </a:r>
            <a:r>
              <a:rPr lang="en-US" sz="2400" dirty="0" smtClean="0"/>
              <a:t>decisions.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Chapter 2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6B667C0E-E822-4181-B714-33FE02DD501B}" type="slidenum">
              <a:rPr lang="en-US"/>
              <a:pPr>
                <a:defRPr/>
              </a:pPr>
              <a:t>23</a:t>
            </a:fld>
            <a:endParaRPr lang="en-US"/>
          </a:p>
        </p:txBody>
      </p:sp>
      <p:sp>
        <p:nvSpPr>
          <p:cNvPr id="3277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04800" y="1752600"/>
            <a:ext cx="8458200" cy="4343400"/>
          </a:xfrm>
        </p:spPr>
        <p:txBody>
          <a:bodyPr/>
          <a:lstStyle/>
          <a:p>
            <a:pPr lvl="1" eaLnBrk="1" hangingPunct="1"/>
            <a:r>
              <a:rPr lang="en-US" dirty="0" smtClean="0"/>
              <a:t>Private Property</a:t>
            </a:r>
          </a:p>
          <a:p>
            <a:pPr lvl="2" eaLnBrk="1" hangingPunct="1"/>
            <a:r>
              <a:rPr lang="en-US" dirty="0" smtClean="0"/>
              <a:t>You may own whatever you want as long as you operate within the law.</a:t>
            </a:r>
          </a:p>
          <a:p>
            <a:pPr lvl="2" eaLnBrk="1" hangingPunct="1"/>
            <a:r>
              <a:rPr lang="en-US" dirty="0" smtClean="0"/>
              <a:t>Consumers have control of private property.</a:t>
            </a:r>
            <a:br>
              <a:rPr lang="en-US" dirty="0" smtClean="0"/>
            </a:br>
            <a:endParaRPr lang="en-US" dirty="0" smtClean="0"/>
          </a:p>
          <a:p>
            <a:pPr lvl="1" eaLnBrk="1" hangingPunct="1"/>
            <a:r>
              <a:rPr lang="en-US" dirty="0" smtClean="0"/>
              <a:t>Freedom of Choice</a:t>
            </a:r>
          </a:p>
          <a:p>
            <a:pPr lvl="2" eaLnBrk="1" hangingPunct="1"/>
            <a:r>
              <a:rPr lang="en-US" dirty="0" smtClean="0"/>
              <a:t>Consumers decide what to purchase and businesses decide what to produce.</a:t>
            </a:r>
          </a:p>
          <a:p>
            <a:pPr lvl="2" eaLnBrk="1" hangingPunct="1"/>
            <a:r>
              <a:rPr lang="en-US" dirty="0" smtClean="0"/>
              <a:t>Government intervention occurs only when individual decisions will bring harm to others.</a:t>
            </a:r>
          </a:p>
        </p:txBody>
      </p:sp>
      <p:sp>
        <p:nvSpPr>
          <p:cNvPr id="32773" name="Rectangle 5"/>
          <p:cNvSpPr>
            <a:spLocks noGrp="1" noChangeArrowheads="1"/>
          </p:cNvSpPr>
          <p:nvPr>
            <p:ph type="title"/>
          </p:nvPr>
        </p:nvSpPr>
        <p:spPr>
          <a:xfrm>
            <a:off x="762000" y="304800"/>
            <a:ext cx="7772400" cy="1219200"/>
          </a:xfrm>
          <a:noFill/>
        </p:spPr>
        <p:txBody>
          <a:bodyPr/>
          <a:lstStyle/>
          <a:p>
            <a:pPr algn="ctr" eaLnBrk="1" hangingPunct="1"/>
            <a:r>
              <a:rPr lang="en-US" sz="3600" smtClean="0"/>
              <a:t>U.S. Economic System</a:t>
            </a:r>
            <a:br>
              <a:rPr lang="en-US" sz="3600" smtClean="0"/>
            </a:br>
            <a:r>
              <a:rPr lang="en-US" sz="3600" smtClean="0"/>
              <a:t>4 Economic Principles</a:t>
            </a:r>
          </a:p>
        </p:txBody>
      </p:sp>
      <p:sp>
        <p:nvSpPr>
          <p:cNvPr id="6" name="5-Point Star 5"/>
          <p:cNvSpPr/>
          <p:nvPr/>
        </p:nvSpPr>
        <p:spPr>
          <a:xfrm>
            <a:off x="7734300" y="208402"/>
            <a:ext cx="1295400" cy="10668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 smtClean="0"/>
              <a:t>2.2</a:t>
            </a:r>
            <a:endParaRPr lang="en-US" b="1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Chapter 2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4709C22E-230D-420E-B64F-B92DAB54B443}" type="slidenum">
              <a:rPr lang="en-US"/>
              <a:pPr>
                <a:defRPr/>
              </a:pPr>
              <a:t>24</a:t>
            </a:fld>
            <a:endParaRPr lang="en-US"/>
          </a:p>
        </p:txBody>
      </p:sp>
      <p:sp>
        <p:nvSpPr>
          <p:cNvPr id="3379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04800" y="1752600"/>
            <a:ext cx="8610600" cy="4343400"/>
          </a:xfrm>
        </p:spPr>
        <p:txBody>
          <a:bodyPr/>
          <a:lstStyle/>
          <a:p>
            <a:pPr lvl="1" eaLnBrk="1" hangingPunct="1"/>
            <a:r>
              <a:rPr lang="en-US" b="1" u="sng" smtClean="0"/>
              <a:t>Profit</a:t>
            </a:r>
          </a:p>
          <a:p>
            <a:pPr lvl="2" eaLnBrk="1" hangingPunct="1"/>
            <a:r>
              <a:rPr lang="en-US" smtClean="0"/>
              <a:t>the difference between the revenues taken in by a business and the costs of operating the business</a:t>
            </a:r>
          </a:p>
          <a:p>
            <a:pPr lvl="2" eaLnBrk="1" hangingPunct="1"/>
            <a:r>
              <a:rPr lang="en-US" smtClean="0"/>
              <a:t>the opportunity to earn a profit is at the heart of the free-enterprise system.</a:t>
            </a:r>
            <a:br>
              <a:rPr lang="en-US" smtClean="0"/>
            </a:br>
            <a:endParaRPr lang="en-US" smtClean="0"/>
          </a:p>
          <a:p>
            <a:pPr lvl="1" eaLnBrk="1" hangingPunct="1"/>
            <a:r>
              <a:rPr lang="en-US" smtClean="0"/>
              <a:t>Competition</a:t>
            </a:r>
          </a:p>
          <a:p>
            <a:pPr lvl="2" eaLnBrk="1" hangingPunct="1"/>
            <a:r>
              <a:rPr lang="en-US" smtClean="0"/>
              <a:t>rivalry among businesses to sell their goods/services.</a:t>
            </a:r>
          </a:p>
          <a:p>
            <a:pPr lvl="2" eaLnBrk="1" hangingPunct="1"/>
            <a:r>
              <a:rPr lang="en-US" smtClean="0"/>
              <a:t>competition encouraged to keep businesses working to improve their products/services.</a:t>
            </a:r>
          </a:p>
        </p:txBody>
      </p:sp>
      <p:sp>
        <p:nvSpPr>
          <p:cNvPr id="33797" name="Rectangle 4"/>
          <p:cNvSpPr>
            <a:spLocks noGrp="1" noChangeArrowheads="1"/>
          </p:cNvSpPr>
          <p:nvPr>
            <p:ph type="title"/>
          </p:nvPr>
        </p:nvSpPr>
        <p:spPr>
          <a:xfrm>
            <a:off x="762000" y="304800"/>
            <a:ext cx="7772400" cy="1219200"/>
          </a:xfrm>
          <a:noFill/>
        </p:spPr>
        <p:txBody>
          <a:bodyPr/>
          <a:lstStyle/>
          <a:p>
            <a:pPr algn="ctr" eaLnBrk="1" hangingPunct="1"/>
            <a:r>
              <a:rPr lang="en-US" sz="3600" smtClean="0"/>
              <a:t>U.S. Economic System</a:t>
            </a:r>
            <a:br>
              <a:rPr lang="en-US" sz="3600" smtClean="0"/>
            </a:br>
            <a:r>
              <a:rPr lang="en-US" sz="3600" smtClean="0"/>
              <a:t>4 Economic Principles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Chapter 2</a:t>
            </a: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EA4C10B7-147E-4D32-871C-4E2B8F01B018}" type="slidenum">
              <a:rPr lang="en-US"/>
              <a:pPr>
                <a:defRPr/>
              </a:pPr>
              <a:t>25</a:t>
            </a:fld>
            <a:endParaRPr lang="en-US"/>
          </a:p>
        </p:txBody>
      </p:sp>
      <p:pic>
        <p:nvPicPr>
          <p:cNvPr id="3482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00" t="26042" r="75000" b="26042"/>
          <a:stretch>
            <a:fillRect/>
          </a:stretch>
        </p:blipFill>
        <p:spPr bwMode="auto">
          <a:xfrm>
            <a:off x="914400" y="838200"/>
            <a:ext cx="954088" cy="274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82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469" t="33333" r="21875" b="54167"/>
          <a:stretch>
            <a:fillRect/>
          </a:stretch>
        </p:blipFill>
        <p:spPr bwMode="auto">
          <a:xfrm>
            <a:off x="1981200" y="914400"/>
            <a:ext cx="4495800" cy="884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822" name="Text Box 4"/>
          <p:cNvSpPr txBox="1">
            <a:spLocks noChangeArrowheads="1"/>
          </p:cNvSpPr>
          <p:nvPr/>
        </p:nvSpPr>
        <p:spPr bwMode="auto">
          <a:xfrm>
            <a:off x="2362200" y="2057400"/>
            <a:ext cx="5867400" cy="94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sz="2800">
                <a:solidFill>
                  <a:srgbClr val="CC00CC"/>
                </a:solidFill>
                <a:latin typeface="Arial" charset="0"/>
              </a:rPr>
              <a:t>Describe the four basic principles of the U.S. economic system.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Chapter 2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93BF5A9B-673B-4E37-8301-CDA39860F575}" type="slidenum">
              <a:rPr lang="en-US"/>
              <a:pPr>
                <a:defRPr/>
              </a:pPr>
              <a:t>26</a:t>
            </a:fld>
            <a:endParaRPr lang="en-US"/>
          </a:p>
        </p:txBody>
      </p:sp>
      <p:sp>
        <p:nvSpPr>
          <p:cNvPr id="3584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Economic Choices</a:t>
            </a:r>
          </a:p>
        </p:txBody>
      </p:sp>
      <p:sp>
        <p:nvSpPr>
          <p:cNvPr id="3584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b="1" smtClean="0"/>
              <a:t>economic decision making</a:t>
            </a:r>
          </a:p>
          <a:p>
            <a:pPr lvl="1" eaLnBrk="1" hangingPunct="1"/>
            <a:r>
              <a:rPr lang="en-US" smtClean="0"/>
              <a:t>the process of choosing which needs and wants, among several, you will satisfy using the resources you have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Chapter 2</a:t>
            </a: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47B643CF-51AD-4964-A548-4813FA7FF7FA}" type="slidenum">
              <a:rPr lang="en-US"/>
              <a:pPr>
                <a:defRPr/>
              </a:pPr>
              <a:t>27</a:t>
            </a:fld>
            <a:endParaRPr lang="en-US"/>
          </a:p>
        </p:txBody>
      </p:sp>
      <p:sp>
        <p:nvSpPr>
          <p:cNvPr id="3686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04800" y="1600200"/>
            <a:ext cx="8534400" cy="4495800"/>
          </a:xfrm>
        </p:spPr>
        <p:txBody>
          <a:bodyPr/>
          <a:lstStyle/>
          <a:p>
            <a:pPr lvl="1" eaLnBrk="1" hangingPunct="1"/>
            <a:r>
              <a:rPr lang="en-US" b="1" smtClean="0"/>
              <a:t>Scarcity</a:t>
            </a:r>
          </a:p>
          <a:p>
            <a:pPr lvl="2" eaLnBrk="1" hangingPunct="1"/>
            <a:r>
              <a:rPr lang="en-US" smtClean="0"/>
              <a:t>Occurs when there are limited resources available to meet the unlimited needs and wants of consumers </a:t>
            </a:r>
          </a:p>
          <a:p>
            <a:pPr lvl="2" eaLnBrk="1" hangingPunct="1"/>
            <a:r>
              <a:rPr lang="en-US" smtClean="0"/>
              <a:t>Forces you to make decisions about tradeoffs.</a:t>
            </a:r>
            <a:br>
              <a:rPr lang="en-US" smtClean="0"/>
            </a:br>
            <a:endParaRPr lang="en-US" smtClean="0"/>
          </a:p>
          <a:p>
            <a:pPr lvl="1" eaLnBrk="1" hangingPunct="1"/>
            <a:r>
              <a:rPr lang="en-US" b="1" smtClean="0"/>
              <a:t>Opportunity Cost</a:t>
            </a:r>
          </a:p>
          <a:p>
            <a:pPr lvl="2" eaLnBrk="1" hangingPunct="1"/>
            <a:r>
              <a:rPr lang="en-US" smtClean="0"/>
              <a:t>the value of the next-best alternative </a:t>
            </a:r>
            <a:br>
              <a:rPr lang="en-US" smtClean="0"/>
            </a:br>
            <a:r>
              <a:rPr lang="en-US" smtClean="0"/>
              <a:t>(the one you pass up)</a:t>
            </a:r>
          </a:p>
          <a:p>
            <a:pPr lvl="2" eaLnBrk="1" hangingPunct="1"/>
            <a:r>
              <a:rPr lang="en-US" smtClean="0"/>
              <a:t>Decision making which forces you to explore all of your alternatives and put value to those alternatives.</a:t>
            </a:r>
          </a:p>
        </p:txBody>
      </p:sp>
      <p:sp>
        <p:nvSpPr>
          <p:cNvPr id="36869" name="Rectangle 3"/>
          <p:cNvSpPr>
            <a:spLocks noChangeArrowheads="1"/>
          </p:cNvSpPr>
          <p:nvPr/>
        </p:nvSpPr>
        <p:spPr bwMode="auto">
          <a:xfrm>
            <a:off x="609600" y="1066800"/>
            <a:ext cx="81534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808038" lvl="1" indent="-409575">
              <a:spcBef>
                <a:spcPct val="20000"/>
              </a:spcBef>
              <a:buClr>
                <a:srgbClr val="F7FF00"/>
              </a:buClr>
              <a:buFont typeface="Wingdings" pitchFamily="2" charset="2"/>
              <a:buChar char="n"/>
            </a:pPr>
            <a:endParaRPr lang="en-US" sz="2800" b="1">
              <a:latin typeface="Arial" charset="0"/>
            </a:endParaRPr>
          </a:p>
        </p:txBody>
      </p:sp>
      <p:sp>
        <p:nvSpPr>
          <p:cNvPr id="36870" name="Rectangle 4"/>
          <p:cNvSpPr>
            <a:spLocks noGrp="1" noChangeArrowheads="1"/>
          </p:cNvSpPr>
          <p:nvPr>
            <p:ph type="title"/>
          </p:nvPr>
        </p:nvSpPr>
        <p:spPr>
          <a:xfrm>
            <a:off x="685800" y="304800"/>
            <a:ext cx="7772400" cy="1143000"/>
          </a:xfrm>
          <a:noFill/>
        </p:spPr>
        <p:txBody>
          <a:bodyPr/>
          <a:lstStyle/>
          <a:p>
            <a:pPr algn="ctr" eaLnBrk="1" hangingPunct="1"/>
            <a:r>
              <a:rPr lang="en-US" smtClean="0"/>
              <a:t>2 Economic Factors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Chapter 2</a:t>
            </a: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A2ACBF8D-56B4-4D6C-8F98-E3EB23DBD64D}" type="slidenum">
              <a:rPr lang="en-US"/>
              <a:pPr>
                <a:defRPr/>
              </a:pPr>
              <a:t>28</a:t>
            </a:fld>
            <a:endParaRPr lang="en-US"/>
          </a:p>
        </p:txBody>
      </p:sp>
      <p:pic>
        <p:nvPicPr>
          <p:cNvPr id="3789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00" t="26042" r="75000" b="26042"/>
          <a:stretch>
            <a:fillRect/>
          </a:stretch>
        </p:blipFill>
        <p:spPr bwMode="auto">
          <a:xfrm>
            <a:off x="914400" y="838200"/>
            <a:ext cx="954088" cy="274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89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469" t="33333" r="21875" b="54167"/>
          <a:stretch>
            <a:fillRect/>
          </a:stretch>
        </p:blipFill>
        <p:spPr bwMode="auto">
          <a:xfrm>
            <a:off x="1981200" y="914400"/>
            <a:ext cx="4495800" cy="884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7894" name="Text Box 4"/>
          <p:cNvSpPr txBox="1">
            <a:spLocks noChangeArrowheads="1"/>
          </p:cNvSpPr>
          <p:nvPr/>
        </p:nvSpPr>
        <p:spPr bwMode="auto">
          <a:xfrm>
            <a:off x="2362200" y="2057400"/>
            <a:ext cx="5867400" cy="94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sz="2800">
                <a:solidFill>
                  <a:srgbClr val="CC00CC"/>
                </a:solidFill>
                <a:latin typeface="Arial" charset="0"/>
              </a:rPr>
              <a:t>What factors affect economic choices?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Chapter 2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64C85BDA-0C92-4FDB-904B-4A45D792F2EC}" type="slidenum">
              <a:rPr lang="en-US"/>
              <a:pPr>
                <a:defRPr/>
              </a:pPr>
              <a:t>29</a:t>
            </a:fld>
            <a:endParaRPr lang="en-US"/>
          </a:p>
        </p:txBody>
      </p:sp>
      <p:sp>
        <p:nvSpPr>
          <p:cNvPr id="3891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04800"/>
            <a:ext cx="7772400" cy="914400"/>
          </a:xfrm>
        </p:spPr>
        <p:txBody>
          <a:bodyPr/>
          <a:lstStyle/>
          <a:p>
            <a:pPr eaLnBrk="1" hangingPunct="1"/>
            <a:r>
              <a:rPr lang="en-US" smtClean="0"/>
              <a:t>Functions of Business</a:t>
            </a:r>
          </a:p>
        </p:txBody>
      </p:sp>
      <p:sp>
        <p:nvSpPr>
          <p:cNvPr id="3891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447800"/>
            <a:ext cx="8382000" cy="4648200"/>
          </a:xfrm>
        </p:spPr>
        <p:txBody>
          <a:bodyPr/>
          <a:lstStyle/>
          <a:p>
            <a:pPr eaLnBrk="1" hangingPunct="1"/>
            <a:r>
              <a:rPr lang="en-US" dirty="0" smtClean="0"/>
              <a:t>Market Economy – </a:t>
            </a:r>
            <a:r>
              <a:rPr lang="en-US" sz="2800" dirty="0" smtClean="0"/>
              <a:t>entrepreneurs are free to produce and offer to consumers any legal product/service.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  <a:p>
            <a:pPr eaLnBrk="1" hangingPunct="1"/>
            <a:r>
              <a:rPr lang="en-US" dirty="0" smtClean="0"/>
              <a:t>Four Functions of Business</a:t>
            </a:r>
          </a:p>
          <a:p>
            <a:pPr lvl="1" eaLnBrk="1" hangingPunct="1"/>
            <a:r>
              <a:rPr lang="en-US" dirty="0" smtClean="0"/>
              <a:t>Production, Marketing, Management, Finance</a:t>
            </a:r>
          </a:p>
          <a:p>
            <a:pPr lvl="1" eaLnBrk="1" hangingPunct="1"/>
            <a:r>
              <a:rPr lang="en-US" dirty="0" smtClean="0"/>
              <a:t>Each function is dependent on the others in order for the business to be effective.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Chapter 2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61ECA34E-84A4-4525-A233-BE938EEE6D7B}" type="slidenum">
              <a:rPr lang="en-US"/>
              <a:pPr>
                <a:defRPr/>
              </a:pPr>
              <a:t>3</a:t>
            </a:fld>
            <a:endParaRPr lang="en-US"/>
          </a:p>
        </p:txBody>
      </p:sp>
      <p:sp>
        <p:nvSpPr>
          <p:cNvPr id="1229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838200"/>
          </a:xfrm>
        </p:spPr>
        <p:txBody>
          <a:bodyPr/>
          <a:lstStyle/>
          <a:p>
            <a:pPr eaLnBrk="1" hangingPunct="1"/>
            <a:r>
              <a:rPr lang="en-US" smtClean="0"/>
              <a:t>Is It a Need or a Want?</a:t>
            </a:r>
          </a:p>
        </p:txBody>
      </p:sp>
      <p:sp>
        <p:nvSpPr>
          <p:cNvPr id="1229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219200"/>
            <a:ext cx="8382000" cy="4724400"/>
          </a:xfrm>
        </p:spPr>
        <p:txBody>
          <a:bodyPr/>
          <a:lstStyle/>
          <a:p>
            <a:pPr eaLnBrk="1" hangingPunct="1"/>
            <a:r>
              <a:rPr lang="en-US" sz="2800" b="1" dirty="0" smtClean="0"/>
              <a:t>needs</a:t>
            </a:r>
          </a:p>
          <a:p>
            <a:pPr lvl="1" eaLnBrk="1" hangingPunct="1"/>
            <a:r>
              <a:rPr lang="en-US" sz="2400" dirty="0" smtClean="0"/>
              <a:t>things that are necessary for survival</a:t>
            </a:r>
          </a:p>
          <a:p>
            <a:pPr lvl="1" eaLnBrk="1" hangingPunct="1"/>
            <a:r>
              <a:rPr lang="en-US" sz="2400" dirty="0" smtClean="0"/>
              <a:t>food, basic clothing, shelter</a:t>
            </a:r>
          </a:p>
          <a:p>
            <a:pPr eaLnBrk="1" hangingPunct="1"/>
            <a:r>
              <a:rPr lang="en-US" sz="2800" b="1" dirty="0" smtClean="0"/>
              <a:t>wants</a:t>
            </a:r>
          </a:p>
          <a:p>
            <a:pPr lvl="1" eaLnBrk="1" hangingPunct="1"/>
            <a:r>
              <a:rPr lang="en-US" sz="2400" dirty="0" smtClean="0"/>
              <a:t>things you think you must have in order to be satisfied</a:t>
            </a:r>
          </a:p>
          <a:p>
            <a:pPr lvl="1" eaLnBrk="1" hangingPunct="1"/>
            <a:r>
              <a:rPr lang="en-US" sz="2400" dirty="0" smtClean="0"/>
              <a:t>add comfort and pleasure to your life</a:t>
            </a:r>
            <a:br>
              <a:rPr lang="en-US" sz="2400" dirty="0" smtClean="0"/>
            </a:br>
            <a:endParaRPr lang="en-US" sz="1600" dirty="0" smtClean="0"/>
          </a:p>
          <a:p>
            <a:pPr eaLnBrk="1" hangingPunct="1"/>
            <a:r>
              <a:rPr lang="en-US" sz="2800" dirty="0" smtClean="0"/>
              <a:t>The role of business is to produce and distribute goods and services that people need and want.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Chapter 2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DD02430C-D4EA-45D9-ACCC-B297A7397372}" type="slidenum">
              <a:rPr lang="en-US"/>
              <a:pPr>
                <a:defRPr/>
              </a:pPr>
              <a:t>30</a:t>
            </a:fld>
            <a:endParaRPr lang="en-US"/>
          </a:p>
        </p:txBody>
      </p:sp>
      <p:sp>
        <p:nvSpPr>
          <p:cNvPr id="3994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04800"/>
            <a:ext cx="7772400" cy="914400"/>
          </a:xfrm>
        </p:spPr>
        <p:txBody>
          <a:bodyPr/>
          <a:lstStyle/>
          <a:p>
            <a:pPr eaLnBrk="1" hangingPunct="1"/>
            <a:r>
              <a:rPr lang="en-US" sz="3600" smtClean="0"/>
              <a:t>4 Functions of Business</a:t>
            </a:r>
          </a:p>
        </p:txBody>
      </p:sp>
      <p:sp>
        <p:nvSpPr>
          <p:cNvPr id="3994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295400"/>
            <a:ext cx="8534400" cy="4800600"/>
          </a:xfrm>
        </p:spPr>
        <p:txBody>
          <a:bodyPr/>
          <a:lstStyle/>
          <a:p>
            <a:pPr eaLnBrk="1" hangingPunct="1"/>
            <a:r>
              <a:rPr lang="en-US" smtClean="0"/>
              <a:t>Production</a:t>
            </a:r>
          </a:p>
          <a:p>
            <a:pPr lvl="1" eaLnBrk="1" hangingPunct="1"/>
            <a:r>
              <a:rPr lang="en-US" smtClean="0"/>
              <a:t>A profit is earned by selling products or services to consumers.</a:t>
            </a:r>
          </a:p>
          <a:p>
            <a:pPr lvl="1" eaLnBrk="1" hangingPunct="1"/>
            <a:r>
              <a:rPr lang="en-US" smtClean="0"/>
              <a:t>The production function creates or obtains products or services for sale. 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Chapter 2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2C8BABAB-AC40-4A5A-9D2C-1256629B37A4}" type="slidenum">
              <a:rPr lang="en-US"/>
              <a:pPr>
                <a:defRPr/>
              </a:pPr>
              <a:t>31</a:t>
            </a:fld>
            <a:endParaRPr lang="en-US"/>
          </a:p>
        </p:txBody>
      </p:sp>
      <p:sp>
        <p:nvSpPr>
          <p:cNvPr id="4096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7200" y="1752600"/>
            <a:ext cx="8534400" cy="4267200"/>
          </a:xfrm>
        </p:spPr>
        <p:txBody>
          <a:bodyPr/>
          <a:lstStyle/>
          <a:p>
            <a:pPr eaLnBrk="1" hangingPunct="1"/>
            <a:r>
              <a:rPr lang="en-US" sz="2800" dirty="0" smtClean="0"/>
              <a:t>Marketing</a:t>
            </a:r>
          </a:p>
          <a:p>
            <a:pPr lvl="1" eaLnBrk="1" hangingPunct="1"/>
            <a:r>
              <a:rPr lang="en-US" sz="2400" dirty="0" smtClean="0"/>
              <a:t>Businesses in market economies need to complete marketing activities in order to make products available. </a:t>
            </a:r>
            <a:br>
              <a:rPr lang="en-US" sz="2400" dirty="0" smtClean="0"/>
            </a:br>
            <a:endParaRPr lang="en-US" sz="2400" dirty="0" smtClean="0"/>
          </a:p>
          <a:p>
            <a:pPr lvl="1" eaLnBrk="1" hangingPunct="1"/>
            <a:r>
              <a:rPr lang="en-US" sz="2400" dirty="0" smtClean="0"/>
              <a:t>These activities are known as the </a:t>
            </a:r>
            <a:r>
              <a:rPr lang="en-US" sz="2400" b="1" i="1" dirty="0" smtClean="0"/>
              <a:t>Marketing Mix</a:t>
            </a:r>
            <a:r>
              <a:rPr lang="en-US" sz="2400" dirty="0" smtClean="0"/>
              <a:t>:</a:t>
            </a:r>
          </a:p>
          <a:p>
            <a:pPr lvl="2" eaLnBrk="1" hangingPunct="1"/>
            <a:r>
              <a:rPr lang="en-US" sz="2000" dirty="0" smtClean="0"/>
              <a:t> 4 P’s of Marketing: product, distribution (place), price, promotion</a:t>
            </a:r>
          </a:p>
          <a:p>
            <a:pPr lvl="2" eaLnBrk="1" hangingPunct="1">
              <a:buFont typeface="Wingdings" pitchFamily="2" charset="2"/>
              <a:buNone/>
            </a:pPr>
            <a:r>
              <a:rPr lang="en-US" sz="2000" dirty="0" smtClean="0"/>
              <a:t> </a:t>
            </a:r>
          </a:p>
          <a:p>
            <a:pPr lvl="1" eaLnBrk="1" hangingPunct="1"/>
            <a:r>
              <a:rPr lang="en-US" sz="2400" dirty="0" smtClean="0"/>
              <a:t>The goal of marketing is to attract as many consumers as possible so the product succeeds.</a:t>
            </a:r>
          </a:p>
        </p:txBody>
      </p:sp>
      <p:sp>
        <p:nvSpPr>
          <p:cNvPr id="40965" name="Rectangle 4"/>
          <p:cNvSpPr>
            <a:spLocks noGrp="1" noChangeArrowheads="1"/>
          </p:cNvSpPr>
          <p:nvPr>
            <p:ph type="title"/>
          </p:nvPr>
        </p:nvSpPr>
        <p:spPr>
          <a:xfrm>
            <a:off x="685800" y="304800"/>
            <a:ext cx="7772400" cy="914400"/>
          </a:xfrm>
          <a:noFill/>
        </p:spPr>
        <p:txBody>
          <a:bodyPr/>
          <a:lstStyle/>
          <a:p>
            <a:pPr eaLnBrk="1" hangingPunct="1"/>
            <a:r>
              <a:rPr lang="en-US" sz="3600" smtClean="0"/>
              <a:t>4 Functions of Business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Chapter 2</a:t>
            </a: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F652EB1A-6517-4D0B-997A-F8C3ADACEFC2}" type="slidenum">
              <a:rPr lang="en-US"/>
              <a:pPr>
                <a:defRPr/>
              </a:pPr>
              <a:t>32</a:t>
            </a:fld>
            <a:endParaRPr lang="en-US"/>
          </a:p>
        </p:txBody>
      </p:sp>
      <p:sp>
        <p:nvSpPr>
          <p:cNvPr id="4198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533400" y="1219200"/>
            <a:ext cx="8001000" cy="4876800"/>
          </a:xfrm>
        </p:spPr>
        <p:txBody>
          <a:bodyPr/>
          <a:lstStyle/>
          <a:p>
            <a:pPr eaLnBrk="1" hangingPunct="1"/>
            <a:r>
              <a:rPr lang="en-US" dirty="0" smtClean="0"/>
              <a:t>Management</a:t>
            </a:r>
            <a:br>
              <a:rPr lang="en-US" dirty="0" smtClean="0"/>
            </a:br>
            <a:endParaRPr lang="en-US" sz="1000" dirty="0" smtClean="0"/>
          </a:p>
          <a:p>
            <a:pPr lvl="1" eaLnBrk="1" hangingPunct="1"/>
            <a:r>
              <a:rPr lang="en-US" sz="2400" dirty="0" smtClean="0"/>
              <a:t>In a Market Economy - businesses spend a lot of time developing, implementing, and evaluating plans and activities.</a:t>
            </a:r>
            <a:br>
              <a:rPr lang="en-US" sz="2400" dirty="0" smtClean="0"/>
            </a:br>
            <a:endParaRPr lang="en-US" sz="900" dirty="0" smtClean="0"/>
          </a:p>
          <a:p>
            <a:pPr lvl="1" eaLnBrk="1" hangingPunct="1"/>
            <a:r>
              <a:rPr lang="en-US" dirty="0" smtClean="0"/>
              <a:t>The duties of management include:</a:t>
            </a:r>
          </a:p>
          <a:p>
            <a:pPr lvl="2" eaLnBrk="1" hangingPunct="1"/>
            <a:r>
              <a:rPr lang="en-US" dirty="0" smtClean="0"/>
              <a:t>setting goals</a:t>
            </a:r>
          </a:p>
          <a:p>
            <a:pPr lvl="2" eaLnBrk="1" hangingPunct="1"/>
            <a:r>
              <a:rPr lang="en-US" dirty="0" smtClean="0"/>
              <a:t>deciding on responses to competition</a:t>
            </a:r>
          </a:p>
          <a:p>
            <a:pPr lvl="2" eaLnBrk="1" hangingPunct="1"/>
            <a:r>
              <a:rPr lang="en-US" dirty="0" smtClean="0"/>
              <a:t>solving problems</a:t>
            </a:r>
          </a:p>
          <a:p>
            <a:pPr lvl="2" eaLnBrk="1" hangingPunct="1"/>
            <a:r>
              <a:rPr lang="en-US" dirty="0" smtClean="0"/>
              <a:t>managing employees</a:t>
            </a:r>
          </a:p>
          <a:p>
            <a:pPr lvl="2" eaLnBrk="1" hangingPunct="1"/>
            <a:r>
              <a:rPr lang="en-US" dirty="0" smtClean="0"/>
              <a:t>evaluating business activities</a:t>
            </a:r>
          </a:p>
        </p:txBody>
      </p:sp>
      <p:sp>
        <p:nvSpPr>
          <p:cNvPr id="41989" name="Rectangle 3"/>
          <p:cNvSpPr>
            <a:spLocks noChangeArrowheads="1"/>
          </p:cNvSpPr>
          <p:nvPr/>
        </p:nvSpPr>
        <p:spPr bwMode="auto">
          <a:xfrm>
            <a:off x="762000" y="1143000"/>
            <a:ext cx="77724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96875" indent="-396875">
              <a:spcBef>
                <a:spcPct val="20000"/>
              </a:spcBef>
              <a:buClr>
                <a:srgbClr val="00AFC8"/>
              </a:buClr>
              <a:buFont typeface="Wingdings" pitchFamily="2" charset="2"/>
              <a:buNone/>
            </a:pPr>
            <a:endParaRPr lang="en-US" sz="3200">
              <a:latin typeface="Arial" charset="0"/>
            </a:endParaRPr>
          </a:p>
          <a:p>
            <a:pPr marL="396875" indent="-396875">
              <a:spcBef>
                <a:spcPct val="20000"/>
              </a:spcBef>
              <a:buClr>
                <a:srgbClr val="00AFC8"/>
              </a:buClr>
              <a:buFont typeface="Wingdings" pitchFamily="2" charset="2"/>
              <a:buNone/>
            </a:pPr>
            <a:endParaRPr lang="en-US" sz="3200">
              <a:latin typeface="Arial" charset="0"/>
            </a:endParaRPr>
          </a:p>
        </p:txBody>
      </p:sp>
      <p:sp>
        <p:nvSpPr>
          <p:cNvPr id="41990" name="Rectangle 4"/>
          <p:cNvSpPr>
            <a:spLocks noGrp="1" noChangeArrowheads="1"/>
          </p:cNvSpPr>
          <p:nvPr>
            <p:ph type="title"/>
          </p:nvPr>
        </p:nvSpPr>
        <p:spPr>
          <a:xfrm>
            <a:off x="685800" y="152400"/>
            <a:ext cx="7772400" cy="914400"/>
          </a:xfrm>
          <a:noFill/>
        </p:spPr>
        <p:txBody>
          <a:bodyPr/>
          <a:lstStyle/>
          <a:p>
            <a:pPr algn="ctr" eaLnBrk="1" hangingPunct="1"/>
            <a:r>
              <a:rPr lang="en-US" sz="3600" smtClean="0"/>
              <a:t>4 Functions of Business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Chapter 2</a:t>
            </a: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8C536195-2D0D-48F6-8175-3F627CEEE303}" type="slidenum">
              <a:rPr lang="en-US"/>
              <a:pPr>
                <a:defRPr/>
              </a:pPr>
              <a:t>33</a:t>
            </a:fld>
            <a:endParaRPr lang="en-US"/>
          </a:p>
        </p:txBody>
      </p:sp>
      <p:sp>
        <p:nvSpPr>
          <p:cNvPr id="4301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1447800"/>
            <a:ext cx="8229600" cy="4495800"/>
          </a:xfrm>
        </p:spPr>
        <p:txBody>
          <a:bodyPr/>
          <a:lstStyle/>
          <a:p>
            <a:pPr eaLnBrk="1" hangingPunct="1"/>
            <a:r>
              <a:rPr lang="en-US" dirty="0" smtClean="0"/>
              <a:t>Finance</a:t>
            </a:r>
          </a:p>
          <a:p>
            <a:pPr lvl="1" eaLnBrk="1" hangingPunct="1"/>
            <a:r>
              <a:rPr lang="en-US" dirty="0" smtClean="0"/>
              <a:t>Financial duties include:</a:t>
            </a:r>
          </a:p>
          <a:p>
            <a:pPr lvl="2" eaLnBrk="1" hangingPunct="1"/>
            <a:r>
              <a:rPr lang="en-US" dirty="0" smtClean="0"/>
              <a:t> determining amount of capital needed </a:t>
            </a:r>
          </a:p>
          <a:p>
            <a:pPr lvl="2" eaLnBrk="1" hangingPunct="1"/>
            <a:r>
              <a:rPr lang="en-US" dirty="0" smtClean="0"/>
              <a:t> determining how to obtain capital resources  </a:t>
            </a:r>
          </a:p>
          <a:p>
            <a:pPr lvl="2" eaLnBrk="1" hangingPunct="1"/>
            <a:r>
              <a:rPr lang="en-US" dirty="0" smtClean="0"/>
              <a:t> planning and managing all of the financial aspects of the business</a:t>
            </a:r>
          </a:p>
        </p:txBody>
      </p:sp>
      <p:sp>
        <p:nvSpPr>
          <p:cNvPr id="43013" name="Rectangle 3"/>
          <p:cNvSpPr>
            <a:spLocks noChangeArrowheads="1"/>
          </p:cNvSpPr>
          <p:nvPr/>
        </p:nvSpPr>
        <p:spPr bwMode="auto">
          <a:xfrm>
            <a:off x="762000" y="1143000"/>
            <a:ext cx="77724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96875" indent="-396875">
              <a:spcBef>
                <a:spcPct val="20000"/>
              </a:spcBef>
              <a:buClr>
                <a:srgbClr val="00AFC8"/>
              </a:buClr>
              <a:buFont typeface="Wingdings" pitchFamily="2" charset="2"/>
              <a:buChar char="n"/>
            </a:pPr>
            <a:endParaRPr lang="en-US" sz="3200">
              <a:latin typeface="Arial" charset="0"/>
            </a:endParaRPr>
          </a:p>
        </p:txBody>
      </p:sp>
      <p:sp>
        <p:nvSpPr>
          <p:cNvPr id="43014" name="Rectangle 4"/>
          <p:cNvSpPr>
            <a:spLocks noGrp="1" noChangeArrowheads="1"/>
          </p:cNvSpPr>
          <p:nvPr>
            <p:ph type="title"/>
          </p:nvPr>
        </p:nvSpPr>
        <p:spPr>
          <a:xfrm>
            <a:off x="685800" y="304800"/>
            <a:ext cx="7772400" cy="914400"/>
          </a:xfrm>
          <a:noFill/>
        </p:spPr>
        <p:txBody>
          <a:bodyPr/>
          <a:lstStyle/>
          <a:p>
            <a:pPr eaLnBrk="1" hangingPunct="1"/>
            <a:r>
              <a:rPr lang="en-US" smtClean="0"/>
              <a:t>4 Functions of Business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Chapter 2</a:t>
            </a: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B203DEE5-845A-4084-88E6-C6FCC157049E}" type="slidenum">
              <a:rPr lang="en-US"/>
              <a:pPr>
                <a:defRPr/>
              </a:pPr>
              <a:t>34</a:t>
            </a:fld>
            <a:endParaRPr lang="en-US"/>
          </a:p>
        </p:txBody>
      </p:sp>
      <p:pic>
        <p:nvPicPr>
          <p:cNvPr id="4403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00" t="26042" r="75000" b="26042"/>
          <a:stretch>
            <a:fillRect/>
          </a:stretch>
        </p:blipFill>
        <p:spPr bwMode="auto">
          <a:xfrm>
            <a:off x="914400" y="838200"/>
            <a:ext cx="954088" cy="274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403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469" t="33333" r="21875" b="54167"/>
          <a:stretch>
            <a:fillRect/>
          </a:stretch>
        </p:blipFill>
        <p:spPr bwMode="auto">
          <a:xfrm>
            <a:off x="1981200" y="914400"/>
            <a:ext cx="4495800" cy="884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4038" name="Text Box 4"/>
          <p:cNvSpPr txBox="1">
            <a:spLocks noChangeArrowheads="1"/>
          </p:cNvSpPr>
          <p:nvPr/>
        </p:nvSpPr>
        <p:spPr bwMode="auto">
          <a:xfrm>
            <a:off x="2362200" y="2057400"/>
            <a:ext cx="58674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sz="2800">
                <a:solidFill>
                  <a:srgbClr val="CC00CC"/>
                </a:solidFill>
                <a:latin typeface="Arial" charset="0"/>
              </a:rPr>
              <a:t>What are the functions of business?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Chapter 2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CDDDD075-5D54-49BE-AD24-37C837616A4D}" type="slidenum">
              <a:rPr lang="en-US"/>
              <a:pPr>
                <a:defRPr/>
              </a:pPr>
              <a:t>35</a:t>
            </a:fld>
            <a:endParaRPr lang="en-US"/>
          </a:p>
        </p:txBody>
      </p:sp>
      <p:sp>
        <p:nvSpPr>
          <p:cNvPr id="45060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609600"/>
            <a:ext cx="7543800" cy="1143000"/>
          </a:xfrm>
        </p:spPr>
        <p:txBody>
          <a:bodyPr/>
          <a:lstStyle/>
          <a:p>
            <a:pPr eaLnBrk="1" hangingPunct="1"/>
            <a:r>
              <a:rPr lang="en-US" sz="2000" smtClean="0">
                <a:solidFill>
                  <a:srgbClr val="00664B"/>
                </a:solidFill>
              </a:rPr>
              <a:t>Lesson 2.3</a:t>
            </a:r>
            <a:br>
              <a:rPr lang="en-US" sz="2000" smtClean="0">
                <a:solidFill>
                  <a:srgbClr val="00664B"/>
                </a:solidFill>
              </a:rPr>
            </a:br>
            <a:r>
              <a:rPr lang="en-US" sz="4000" smtClean="0">
                <a:solidFill>
                  <a:srgbClr val="AF0000"/>
                </a:solidFill>
              </a:rPr>
              <a:t>What Affects Price?  </a:t>
            </a:r>
            <a:r>
              <a:rPr lang="en-US" sz="4000" smtClean="0">
                <a:solidFill>
                  <a:srgbClr val="990000"/>
                </a:solidFill>
              </a:rPr>
              <a:t> </a:t>
            </a:r>
          </a:p>
        </p:txBody>
      </p:sp>
      <p:sp>
        <p:nvSpPr>
          <p:cNvPr id="4506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2057400"/>
            <a:ext cx="7772400" cy="36576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sz="3600" b="1" dirty="0" smtClean="0">
                <a:solidFill>
                  <a:srgbClr val="337A41"/>
                </a:solidFill>
              </a:rPr>
              <a:t>Goals</a:t>
            </a:r>
          </a:p>
          <a:p>
            <a:pPr eaLnBrk="1" hangingPunct="1">
              <a:lnSpc>
                <a:spcPct val="90000"/>
              </a:lnSpc>
            </a:pPr>
            <a:r>
              <a:rPr lang="en-US" sz="2800" dirty="0" smtClean="0"/>
              <a:t>Explain how supply and demand interact to determine price.</a:t>
            </a:r>
          </a:p>
          <a:p>
            <a:pPr eaLnBrk="1" hangingPunct="1">
              <a:lnSpc>
                <a:spcPct val="90000"/>
              </a:lnSpc>
            </a:pPr>
            <a:r>
              <a:rPr lang="en-US" sz="2800" dirty="0" smtClean="0"/>
              <a:t>Describe how costs of doing business affect the price of a good or service.</a:t>
            </a:r>
          </a:p>
          <a:p>
            <a:pPr eaLnBrk="1" hangingPunct="1">
              <a:lnSpc>
                <a:spcPct val="90000"/>
              </a:lnSpc>
            </a:pPr>
            <a:r>
              <a:rPr lang="en-US" sz="2800" dirty="0" smtClean="0"/>
              <a:t>Explain the effect of different market structures on price.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Chapter 2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ADCB6C0E-F277-4146-89C6-36E3E716D61B}" type="slidenum">
              <a:rPr lang="en-US"/>
              <a:pPr>
                <a:defRPr/>
              </a:pPr>
              <a:t>36</a:t>
            </a:fld>
            <a:endParaRPr lang="en-US"/>
          </a:p>
        </p:txBody>
      </p:sp>
      <p:sp>
        <p:nvSpPr>
          <p:cNvPr id="4608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1143000"/>
          </a:xfrm>
        </p:spPr>
        <p:txBody>
          <a:bodyPr/>
          <a:lstStyle/>
          <a:p>
            <a:pPr eaLnBrk="1" hangingPunct="1"/>
            <a:r>
              <a:rPr lang="en-US" smtClean="0"/>
              <a:t>How Much Is Enough?</a:t>
            </a:r>
          </a:p>
        </p:txBody>
      </p:sp>
      <p:sp>
        <p:nvSpPr>
          <p:cNvPr id="4608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447800"/>
            <a:ext cx="8382000" cy="47244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b="1" smtClean="0"/>
              <a:t>supply</a:t>
            </a:r>
          </a:p>
          <a:p>
            <a:pPr lvl="1" eaLnBrk="1" hangingPunct="1">
              <a:lnSpc>
                <a:spcPct val="90000"/>
              </a:lnSpc>
            </a:pPr>
            <a:r>
              <a:rPr lang="en-US" smtClean="0"/>
              <a:t>how much of a good/service a producer is willing to produce at different prices</a:t>
            </a:r>
          </a:p>
          <a:p>
            <a:pPr lvl="1" eaLnBrk="1" hangingPunct="1">
              <a:lnSpc>
                <a:spcPct val="90000"/>
              </a:lnSpc>
            </a:pPr>
            <a:r>
              <a:rPr lang="en-US" smtClean="0"/>
              <a:t>Suppliers are willing to supply more of a product/service at a higher price.</a:t>
            </a:r>
            <a:br>
              <a:rPr lang="en-US" smtClean="0"/>
            </a:br>
            <a:endParaRPr lang="en-US" sz="900" smtClean="0"/>
          </a:p>
          <a:p>
            <a:pPr eaLnBrk="1" hangingPunct="1">
              <a:lnSpc>
                <a:spcPct val="90000"/>
              </a:lnSpc>
            </a:pPr>
            <a:r>
              <a:rPr lang="en-US" b="1" smtClean="0"/>
              <a:t>demand</a:t>
            </a:r>
          </a:p>
          <a:p>
            <a:pPr lvl="1" eaLnBrk="1" hangingPunct="1">
              <a:lnSpc>
                <a:spcPct val="90000"/>
              </a:lnSpc>
            </a:pPr>
            <a:r>
              <a:rPr lang="en-US" smtClean="0"/>
              <a:t>an individual’s need or desire for a product or service at a given price</a:t>
            </a:r>
          </a:p>
          <a:p>
            <a:pPr lvl="1" eaLnBrk="1" hangingPunct="1">
              <a:lnSpc>
                <a:spcPct val="90000"/>
              </a:lnSpc>
            </a:pPr>
            <a:r>
              <a:rPr lang="en-US" smtClean="0"/>
              <a:t>individuals are willing to consume more of a product/service at a lower price.</a:t>
            </a:r>
          </a:p>
        </p:txBody>
      </p:sp>
      <p:sp>
        <p:nvSpPr>
          <p:cNvPr id="6" name="5-Point Star 5"/>
          <p:cNvSpPr/>
          <p:nvPr/>
        </p:nvSpPr>
        <p:spPr>
          <a:xfrm>
            <a:off x="7734300" y="208402"/>
            <a:ext cx="1295400" cy="10668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2.3</a:t>
            </a:r>
            <a:endParaRPr lang="en-US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Chapter 2</a:t>
            </a:r>
          </a:p>
        </p:txBody>
      </p:sp>
      <p:sp>
        <p:nvSpPr>
          <p:cNvPr id="4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04A0DB3C-C2FB-4E8B-BC77-E802FCD9563D}" type="slidenum">
              <a:rPr lang="en-US"/>
              <a:pPr>
                <a:defRPr/>
              </a:pPr>
              <a:t>37</a:t>
            </a:fld>
            <a:endParaRPr lang="en-US"/>
          </a:p>
        </p:txBody>
      </p:sp>
      <p:pic>
        <p:nvPicPr>
          <p:cNvPr id="4710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844" t="13542" r="24219" b="12500"/>
          <a:stretch>
            <a:fillRect/>
          </a:stretch>
        </p:blipFill>
        <p:spPr bwMode="auto">
          <a:xfrm>
            <a:off x="1371600" y="381000"/>
            <a:ext cx="5943600" cy="541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Chapter 2</a:t>
            </a:r>
          </a:p>
        </p:txBody>
      </p:sp>
      <p:sp>
        <p:nvSpPr>
          <p:cNvPr id="4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94391F96-FBC3-4758-B969-DC74B4145E9B}" type="slidenum">
              <a:rPr lang="en-US"/>
              <a:pPr>
                <a:defRPr/>
              </a:pPr>
              <a:t>38</a:t>
            </a:fld>
            <a:endParaRPr lang="en-US"/>
          </a:p>
        </p:txBody>
      </p:sp>
      <p:pic>
        <p:nvPicPr>
          <p:cNvPr id="48132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844" t="11458" r="25000" b="13542"/>
          <a:stretch>
            <a:fillRect/>
          </a:stretch>
        </p:blipFill>
        <p:spPr bwMode="auto">
          <a:xfrm>
            <a:off x="1524000" y="381000"/>
            <a:ext cx="5867400" cy="548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Chapter 2</a:t>
            </a:r>
          </a:p>
        </p:txBody>
      </p:sp>
      <p:sp>
        <p:nvSpPr>
          <p:cNvPr id="4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1EEAF67D-94A0-4412-8B32-08A86EFB11F1}" type="slidenum">
              <a:rPr lang="en-US"/>
              <a:pPr>
                <a:defRPr/>
              </a:pPr>
              <a:t>39</a:t>
            </a:fld>
            <a:endParaRPr lang="en-US"/>
          </a:p>
        </p:txBody>
      </p:sp>
      <p:pic>
        <p:nvPicPr>
          <p:cNvPr id="49156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81" t="12500" r="32031" b="11458"/>
          <a:stretch>
            <a:fillRect/>
          </a:stretch>
        </p:blipFill>
        <p:spPr bwMode="auto">
          <a:xfrm>
            <a:off x="1600200" y="304800"/>
            <a:ext cx="5334000" cy="556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Chapter 2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A5DD7226-39FD-4D4D-88B6-76062DF3F7A0}" type="slidenum">
              <a:rPr lang="en-US"/>
              <a:pPr>
                <a:defRPr/>
              </a:pPr>
              <a:t>4</a:t>
            </a:fld>
            <a:endParaRPr lang="en-US"/>
          </a:p>
        </p:txBody>
      </p:sp>
      <p:sp>
        <p:nvSpPr>
          <p:cNvPr id="1331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04800"/>
            <a:ext cx="7772400" cy="1143000"/>
          </a:xfrm>
        </p:spPr>
        <p:txBody>
          <a:bodyPr/>
          <a:lstStyle/>
          <a:p>
            <a:pPr eaLnBrk="1" hangingPunct="1"/>
            <a:r>
              <a:rPr lang="en-US" smtClean="0"/>
              <a:t>Needs</a:t>
            </a:r>
          </a:p>
        </p:txBody>
      </p:sp>
      <p:sp>
        <p:nvSpPr>
          <p:cNvPr id="1331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600200"/>
            <a:ext cx="8534400" cy="4343400"/>
          </a:xfrm>
        </p:spPr>
        <p:txBody>
          <a:bodyPr/>
          <a:lstStyle/>
          <a:p>
            <a:pPr eaLnBrk="1" hangingPunct="1"/>
            <a:r>
              <a:rPr lang="en-US" smtClean="0"/>
              <a:t>Maslow’s hierarchy of needs states that:</a:t>
            </a:r>
          </a:p>
          <a:p>
            <a:pPr lvl="1" eaLnBrk="1" hangingPunct="1"/>
            <a:r>
              <a:rPr lang="en-US" smtClean="0"/>
              <a:t>People’s basic psychological needs must be satisfied before they can focus on higher level needs. </a:t>
            </a:r>
          </a:p>
          <a:p>
            <a:pPr lvl="1" eaLnBrk="1" hangingPunct="1"/>
            <a:endParaRPr lang="en-US" sz="1800" smtClean="0"/>
          </a:p>
          <a:p>
            <a:pPr eaLnBrk="1" hangingPunct="1"/>
            <a:r>
              <a:rPr lang="en-US" smtClean="0"/>
              <a:t>needs</a:t>
            </a:r>
          </a:p>
          <a:p>
            <a:pPr lvl="1" eaLnBrk="1" hangingPunct="1"/>
            <a:r>
              <a:rPr lang="en-US" smtClean="0"/>
              <a:t>vary from individual to individual</a:t>
            </a:r>
          </a:p>
          <a:p>
            <a:pPr lvl="1" eaLnBrk="1" hangingPunct="1"/>
            <a:r>
              <a:rPr lang="en-US" smtClean="0"/>
              <a:t>vary by situation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Chapter 2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836BBCC5-E486-4A5B-9345-1575034DA356}" type="slidenum">
              <a:rPr lang="en-US"/>
              <a:pPr>
                <a:defRPr/>
              </a:pPr>
              <a:t>40</a:t>
            </a:fld>
            <a:endParaRPr lang="en-US"/>
          </a:p>
        </p:txBody>
      </p:sp>
      <p:sp>
        <p:nvSpPr>
          <p:cNvPr id="5018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52400"/>
            <a:ext cx="7772400" cy="914400"/>
          </a:xfrm>
        </p:spPr>
        <p:txBody>
          <a:bodyPr/>
          <a:lstStyle/>
          <a:p>
            <a:pPr eaLnBrk="1" hangingPunct="1"/>
            <a:r>
              <a:rPr lang="en-US" sz="4000" smtClean="0"/>
              <a:t>When Supply &amp; Demand Meet</a:t>
            </a:r>
          </a:p>
        </p:txBody>
      </p:sp>
      <p:sp>
        <p:nvSpPr>
          <p:cNvPr id="5018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1219200"/>
            <a:ext cx="8991600" cy="4953000"/>
          </a:xfrm>
        </p:spPr>
        <p:txBody>
          <a:bodyPr/>
          <a:lstStyle/>
          <a:p>
            <a:pPr eaLnBrk="1" hangingPunct="1"/>
            <a:r>
              <a:rPr lang="en-US" b="1" dirty="0" smtClean="0"/>
              <a:t>equilibrium price and quantity: </a:t>
            </a:r>
          </a:p>
          <a:p>
            <a:pPr lvl="1" eaLnBrk="1" hangingPunct="1"/>
            <a:r>
              <a:rPr lang="en-US" dirty="0" smtClean="0"/>
              <a:t>the price at which supply equals demand</a:t>
            </a:r>
            <a:br>
              <a:rPr lang="en-US" dirty="0" smtClean="0"/>
            </a:br>
            <a:endParaRPr lang="en-US" dirty="0" smtClean="0"/>
          </a:p>
          <a:p>
            <a:pPr eaLnBrk="1" hangingPunct="1"/>
            <a:r>
              <a:rPr lang="en-US" sz="2800" dirty="0" smtClean="0"/>
              <a:t>Above equilibrium price: </a:t>
            </a:r>
          </a:p>
          <a:p>
            <a:pPr lvl="1" eaLnBrk="1" hangingPunct="1"/>
            <a:r>
              <a:rPr lang="en-US" sz="2400" dirty="0" smtClean="0"/>
              <a:t>fewer people are interested in buying goods and services.</a:t>
            </a:r>
          </a:p>
          <a:p>
            <a:pPr lvl="1" eaLnBrk="1" hangingPunct="1"/>
            <a:r>
              <a:rPr lang="en-US" sz="2400" dirty="0" smtClean="0"/>
              <a:t>Suppliers not able to sell as much, priced too high.</a:t>
            </a:r>
            <a:br>
              <a:rPr lang="en-US" sz="2400" dirty="0" smtClean="0"/>
            </a:br>
            <a:endParaRPr lang="en-US" sz="2400" dirty="0" smtClean="0"/>
          </a:p>
          <a:p>
            <a:pPr eaLnBrk="1" hangingPunct="1"/>
            <a:r>
              <a:rPr lang="en-US" sz="2800" dirty="0" smtClean="0"/>
              <a:t>Below equilibrium price: </a:t>
            </a:r>
          </a:p>
          <a:p>
            <a:pPr lvl="1" eaLnBrk="1" hangingPunct="1"/>
            <a:r>
              <a:rPr lang="en-US" sz="2400" dirty="0" smtClean="0"/>
              <a:t>the price is too low for producer.</a:t>
            </a:r>
          </a:p>
          <a:p>
            <a:pPr lvl="1" eaLnBrk="1" hangingPunct="1"/>
            <a:r>
              <a:rPr lang="en-US" sz="2400" dirty="0" smtClean="0"/>
              <a:t>Consumers willing to buy; Suppliers not willing to produce.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Chapter 2</a:t>
            </a: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5ABDFD06-5BD4-4445-B93E-2415008FE62D}" type="slidenum">
              <a:rPr lang="en-US"/>
              <a:pPr>
                <a:defRPr/>
              </a:pPr>
              <a:t>41</a:t>
            </a:fld>
            <a:endParaRPr lang="en-US"/>
          </a:p>
        </p:txBody>
      </p:sp>
      <p:sp>
        <p:nvSpPr>
          <p:cNvPr id="5120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28600" y="1447800"/>
            <a:ext cx="8763000" cy="4343400"/>
          </a:xfrm>
        </p:spPr>
        <p:txBody>
          <a:bodyPr/>
          <a:lstStyle/>
          <a:p>
            <a:pPr eaLnBrk="1" hangingPunct="1"/>
            <a:r>
              <a:rPr lang="en-US" sz="2800" smtClean="0"/>
              <a:t>when demand of a product is affected by its price</a:t>
            </a:r>
            <a:r>
              <a:rPr lang="en-US" smtClean="0"/>
              <a:t/>
            </a:r>
            <a:br>
              <a:rPr lang="en-US" smtClean="0"/>
            </a:br>
            <a:endParaRPr lang="en-US" smtClean="0"/>
          </a:p>
          <a:p>
            <a:pPr eaLnBrk="1" hangingPunct="1"/>
            <a:r>
              <a:rPr lang="en-US" b="1" i="1" smtClean="0"/>
              <a:t>elastic demand</a:t>
            </a:r>
          </a:p>
          <a:p>
            <a:pPr lvl="1" eaLnBrk="1" hangingPunct="1"/>
            <a:r>
              <a:rPr lang="en-US" smtClean="0"/>
              <a:t>when change is price creates </a:t>
            </a:r>
            <a:r>
              <a:rPr lang="en-US" i="1" u="sng" smtClean="0"/>
              <a:t>change</a:t>
            </a:r>
            <a:r>
              <a:rPr lang="en-US" smtClean="0"/>
              <a:t> in demand</a:t>
            </a:r>
          </a:p>
          <a:p>
            <a:pPr eaLnBrk="1" hangingPunct="1"/>
            <a:r>
              <a:rPr lang="en-US" b="1" i="1" smtClean="0"/>
              <a:t>inelastic demand</a:t>
            </a:r>
          </a:p>
          <a:p>
            <a:pPr lvl="1" eaLnBrk="1" hangingPunct="1"/>
            <a:r>
              <a:rPr lang="en-US" smtClean="0"/>
              <a:t>when a change in price creates </a:t>
            </a:r>
            <a:r>
              <a:rPr lang="en-US" i="1" u="sng" smtClean="0"/>
              <a:t>very little change</a:t>
            </a:r>
            <a:r>
              <a:rPr lang="en-US" smtClean="0"/>
              <a:t> in demand</a:t>
            </a:r>
          </a:p>
          <a:p>
            <a:pPr eaLnBrk="1" hangingPunct="1"/>
            <a:endParaRPr lang="en-US" smtClean="0"/>
          </a:p>
        </p:txBody>
      </p:sp>
      <p:sp>
        <p:nvSpPr>
          <p:cNvPr id="51205" name="Rectangle 3"/>
          <p:cNvSpPr>
            <a:spLocks noChangeArrowheads="1"/>
          </p:cNvSpPr>
          <p:nvPr/>
        </p:nvSpPr>
        <p:spPr bwMode="auto">
          <a:xfrm>
            <a:off x="609600" y="1143000"/>
            <a:ext cx="77724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96875" indent="-396875">
              <a:spcBef>
                <a:spcPct val="20000"/>
              </a:spcBef>
              <a:buClr>
                <a:srgbClr val="00AFC8"/>
              </a:buClr>
              <a:buFont typeface="Wingdings" pitchFamily="2" charset="2"/>
              <a:buChar char="n"/>
            </a:pPr>
            <a:endParaRPr lang="en-US" sz="3200">
              <a:latin typeface="Arial" charset="0"/>
            </a:endParaRPr>
          </a:p>
        </p:txBody>
      </p:sp>
      <p:sp>
        <p:nvSpPr>
          <p:cNvPr id="51206" name="Rectangle 4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914400"/>
          </a:xfrm>
          <a:noFill/>
        </p:spPr>
        <p:txBody>
          <a:bodyPr/>
          <a:lstStyle/>
          <a:p>
            <a:pPr eaLnBrk="1" hangingPunct="1"/>
            <a:r>
              <a:rPr lang="en-US" smtClean="0"/>
              <a:t>Demand Elasticity 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Chapter 2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B2A10741-2AE5-4621-9BB0-61B9050F629F}" type="slidenum">
              <a:rPr lang="en-US"/>
              <a:pPr>
                <a:defRPr/>
              </a:pPr>
              <a:t>42</a:t>
            </a:fld>
            <a:endParaRPr lang="en-US"/>
          </a:p>
        </p:txBody>
      </p:sp>
      <p:sp>
        <p:nvSpPr>
          <p:cNvPr id="5222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28600" y="1295400"/>
            <a:ext cx="8763000" cy="4343400"/>
          </a:xfrm>
        </p:spPr>
        <p:txBody>
          <a:bodyPr/>
          <a:lstStyle/>
          <a:p>
            <a:pPr eaLnBrk="1" hangingPunct="1"/>
            <a:r>
              <a:rPr lang="en-US" smtClean="0"/>
              <a:t>Demand is usually inelastic when:</a:t>
            </a:r>
          </a:p>
          <a:p>
            <a:pPr eaLnBrk="1" hangingPunct="1"/>
            <a:endParaRPr lang="en-US" sz="1000" smtClean="0"/>
          </a:p>
          <a:p>
            <a:pPr lvl="1" eaLnBrk="1" hangingPunct="1"/>
            <a:r>
              <a:rPr lang="en-US" smtClean="0"/>
              <a:t>There are no acceptable substitutions for a product that consumers need.</a:t>
            </a:r>
          </a:p>
          <a:p>
            <a:pPr lvl="1" eaLnBrk="1" hangingPunct="1"/>
            <a:endParaRPr lang="en-US" sz="900" smtClean="0"/>
          </a:p>
          <a:p>
            <a:pPr lvl="1" eaLnBrk="1" hangingPunct="1"/>
            <a:r>
              <a:rPr lang="en-US" smtClean="0"/>
              <a:t>The change in price is small in relation to the income of consumers, so consumers will continue to buy the product if they want it.</a:t>
            </a:r>
          </a:p>
          <a:p>
            <a:pPr lvl="1" eaLnBrk="1" hangingPunct="1"/>
            <a:endParaRPr lang="en-US" sz="900" smtClean="0"/>
          </a:p>
          <a:p>
            <a:pPr lvl="1" eaLnBrk="1" hangingPunct="1"/>
            <a:r>
              <a:rPr lang="en-US" smtClean="0"/>
              <a:t>The product is a basic need for consumers, rather than just a want. </a:t>
            </a:r>
          </a:p>
          <a:p>
            <a:pPr eaLnBrk="1" hangingPunct="1"/>
            <a:endParaRPr lang="en-US" smtClean="0"/>
          </a:p>
        </p:txBody>
      </p:sp>
      <p:sp>
        <p:nvSpPr>
          <p:cNvPr id="52229" name="Rectangle 4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914400"/>
          </a:xfrm>
          <a:noFill/>
        </p:spPr>
        <p:txBody>
          <a:bodyPr/>
          <a:lstStyle/>
          <a:p>
            <a:pPr eaLnBrk="1" hangingPunct="1"/>
            <a:r>
              <a:rPr lang="en-US" smtClean="0"/>
              <a:t>Inelastic Demand 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Chapter 2</a:t>
            </a: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C05C91FF-C1F1-43BC-87B1-523BD3EB95CE}" type="slidenum">
              <a:rPr lang="en-US"/>
              <a:pPr>
                <a:defRPr/>
              </a:pPr>
              <a:t>43</a:t>
            </a:fld>
            <a:endParaRPr lang="en-US"/>
          </a:p>
        </p:txBody>
      </p:sp>
      <p:pic>
        <p:nvPicPr>
          <p:cNvPr id="5325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00" t="26042" r="75000" b="26042"/>
          <a:stretch>
            <a:fillRect/>
          </a:stretch>
        </p:blipFill>
        <p:spPr bwMode="auto">
          <a:xfrm>
            <a:off x="914400" y="838200"/>
            <a:ext cx="954088" cy="274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325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469" t="33333" r="21875" b="54167"/>
          <a:stretch>
            <a:fillRect/>
          </a:stretch>
        </p:blipFill>
        <p:spPr bwMode="auto">
          <a:xfrm>
            <a:off x="1981200" y="914400"/>
            <a:ext cx="4495800" cy="884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3254" name="Text Box 4"/>
          <p:cNvSpPr txBox="1">
            <a:spLocks noChangeArrowheads="1"/>
          </p:cNvSpPr>
          <p:nvPr/>
        </p:nvSpPr>
        <p:spPr bwMode="auto">
          <a:xfrm>
            <a:off x="2362200" y="2057400"/>
            <a:ext cx="5867400" cy="1373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sz="2800">
                <a:solidFill>
                  <a:srgbClr val="CC00CC"/>
                </a:solidFill>
                <a:latin typeface="Arial" charset="0"/>
              </a:rPr>
              <a:t>What effect do supply and demand have on the price of a good or service?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Chapter 2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01C87EA6-D9A8-4FF5-AFC9-2408580FBB82}" type="slidenum">
              <a:rPr lang="en-US"/>
              <a:pPr>
                <a:defRPr/>
              </a:pPr>
              <a:t>44</a:t>
            </a:fld>
            <a:endParaRPr lang="en-US"/>
          </a:p>
        </p:txBody>
      </p:sp>
      <p:sp>
        <p:nvSpPr>
          <p:cNvPr id="5427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81000"/>
            <a:ext cx="7772400" cy="838200"/>
          </a:xfrm>
        </p:spPr>
        <p:txBody>
          <a:bodyPr/>
          <a:lstStyle/>
          <a:p>
            <a:pPr eaLnBrk="1" hangingPunct="1"/>
            <a:r>
              <a:rPr lang="en-US" smtClean="0"/>
              <a:t>Costs of Doing Business</a:t>
            </a:r>
          </a:p>
        </p:txBody>
      </p:sp>
      <p:sp>
        <p:nvSpPr>
          <p:cNvPr id="5427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524000"/>
            <a:ext cx="8686800" cy="4572000"/>
          </a:xfrm>
        </p:spPr>
        <p:txBody>
          <a:bodyPr/>
          <a:lstStyle/>
          <a:p>
            <a:pPr eaLnBrk="1" hangingPunct="1"/>
            <a:r>
              <a:rPr lang="en-US" smtClean="0"/>
              <a:t>Entrepreneurs must know how much it costs to produce their goods/services.</a:t>
            </a:r>
            <a:br>
              <a:rPr lang="en-US" smtClean="0"/>
            </a:br>
            <a:endParaRPr lang="en-US" sz="1000" smtClean="0"/>
          </a:p>
          <a:p>
            <a:pPr eaLnBrk="1" hangingPunct="1"/>
            <a:r>
              <a:rPr lang="en-US" smtClean="0"/>
              <a:t>They must consider all the resources that go into producing the good/service to determine what price they should charge.</a:t>
            </a:r>
            <a:br>
              <a:rPr lang="en-US" smtClean="0"/>
            </a:br>
            <a:endParaRPr lang="en-US" sz="1000" smtClean="0"/>
          </a:p>
          <a:p>
            <a:pPr eaLnBrk="1" hangingPunct="1"/>
            <a:r>
              <a:rPr lang="en-US" smtClean="0"/>
              <a:t>Fixed and Variable Costs</a:t>
            </a:r>
          </a:p>
          <a:p>
            <a:pPr eaLnBrk="1" hangingPunct="1"/>
            <a:r>
              <a:rPr lang="en-US" smtClean="0"/>
              <a:t>Marginal Benefit and Marginal Cost</a:t>
            </a:r>
          </a:p>
          <a:p>
            <a:pPr eaLnBrk="1" hangingPunct="1"/>
            <a:endParaRPr lang="en-US" smtClean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Chapter 2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D4B8D201-C6BA-486B-85E9-3CAB35801606}" type="slidenum">
              <a:rPr lang="en-US"/>
              <a:pPr>
                <a:defRPr/>
              </a:pPr>
              <a:t>45</a:t>
            </a:fld>
            <a:endParaRPr lang="en-US"/>
          </a:p>
        </p:txBody>
      </p:sp>
      <p:sp>
        <p:nvSpPr>
          <p:cNvPr id="5530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838200"/>
          </a:xfrm>
        </p:spPr>
        <p:txBody>
          <a:bodyPr/>
          <a:lstStyle/>
          <a:p>
            <a:pPr eaLnBrk="1" hangingPunct="1"/>
            <a:r>
              <a:rPr lang="en-US" smtClean="0"/>
              <a:t>Costs of Doing Business</a:t>
            </a:r>
          </a:p>
        </p:txBody>
      </p:sp>
      <p:sp>
        <p:nvSpPr>
          <p:cNvPr id="5530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219200"/>
            <a:ext cx="8686800" cy="487680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en-US" b="1" smtClean="0"/>
              <a:t>Every business has:</a:t>
            </a:r>
            <a:br>
              <a:rPr lang="en-US" b="1" smtClean="0"/>
            </a:br>
            <a:endParaRPr lang="en-US" sz="900" b="1" smtClean="0"/>
          </a:p>
          <a:p>
            <a:pPr eaLnBrk="1" hangingPunct="1"/>
            <a:r>
              <a:rPr lang="en-US" b="1" smtClean="0"/>
              <a:t>fixed costs</a:t>
            </a:r>
            <a:r>
              <a:rPr lang="en-US" smtClean="0"/>
              <a:t> (</a:t>
            </a:r>
            <a:r>
              <a:rPr lang="en-US" i="1" smtClean="0"/>
              <a:t>a.k.a.</a:t>
            </a:r>
            <a:r>
              <a:rPr lang="en-US" smtClean="0"/>
              <a:t> sunk costs)</a:t>
            </a:r>
          </a:p>
          <a:p>
            <a:pPr lvl="1" eaLnBrk="1" hangingPunct="1"/>
            <a:r>
              <a:rPr lang="en-US" smtClean="0"/>
              <a:t>costs that must be paid regardless of how much of a good or service is produced</a:t>
            </a:r>
          </a:p>
          <a:p>
            <a:pPr lvl="1" eaLnBrk="1" hangingPunct="1"/>
            <a:r>
              <a:rPr lang="en-US" smtClean="0"/>
              <a:t>Rent, insurance, loan interest</a:t>
            </a:r>
          </a:p>
          <a:p>
            <a:pPr eaLnBrk="1" hangingPunct="1"/>
            <a:r>
              <a:rPr lang="en-US" b="1" smtClean="0"/>
              <a:t>variable costs</a:t>
            </a:r>
          </a:p>
          <a:p>
            <a:pPr lvl="1" eaLnBrk="1" hangingPunct="1"/>
            <a:r>
              <a:rPr lang="en-US" smtClean="0"/>
              <a:t>costs that fluctuate depending on the quantity of the good or service produced</a:t>
            </a:r>
          </a:p>
          <a:p>
            <a:pPr lvl="1" eaLnBrk="1" hangingPunct="1"/>
            <a:r>
              <a:rPr lang="en-US" smtClean="0"/>
              <a:t>Supplies used to produce goods/services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Chapter 2</a:t>
            </a: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DF46D8FA-799A-4A74-9C37-049CCD624909}" type="slidenum">
              <a:rPr lang="en-US"/>
              <a:pPr>
                <a:defRPr/>
              </a:pPr>
              <a:t>46</a:t>
            </a:fld>
            <a:endParaRPr lang="en-US"/>
          </a:p>
        </p:txBody>
      </p:sp>
      <p:sp>
        <p:nvSpPr>
          <p:cNvPr id="5632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533400" y="1752600"/>
            <a:ext cx="8153400" cy="4114800"/>
          </a:xfrm>
        </p:spPr>
        <p:txBody>
          <a:bodyPr/>
          <a:lstStyle/>
          <a:p>
            <a:pPr eaLnBrk="1" hangingPunct="1"/>
            <a:r>
              <a:rPr lang="en-US" smtClean="0"/>
              <a:t>Fixed costs will be incurred regardless of the level of sales.</a:t>
            </a:r>
            <a:br>
              <a:rPr lang="en-US" smtClean="0"/>
            </a:br>
            <a:endParaRPr lang="en-US" sz="1200" smtClean="0"/>
          </a:p>
          <a:p>
            <a:pPr eaLnBrk="1" hangingPunct="1"/>
            <a:r>
              <a:rPr lang="en-US" smtClean="0"/>
              <a:t>Variable costs will adjust with the level of sales the business has each month.</a:t>
            </a:r>
            <a:br>
              <a:rPr lang="en-US" smtClean="0"/>
            </a:br>
            <a:endParaRPr lang="en-US" sz="1000" smtClean="0"/>
          </a:p>
          <a:p>
            <a:pPr eaLnBrk="1" hangingPunct="1"/>
            <a:r>
              <a:rPr lang="en-US" smtClean="0"/>
              <a:t>Businesses with many fixed costs have a higher risk than businesses with mostly variable costs.</a:t>
            </a:r>
          </a:p>
        </p:txBody>
      </p:sp>
      <p:sp>
        <p:nvSpPr>
          <p:cNvPr id="56325" name="Rectangle 3"/>
          <p:cNvSpPr>
            <a:spLocks noChangeArrowheads="1"/>
          </p:cNvSpPr>
          <p:nvPr/>
        </p:nvSpPr>
        <p:spPr bwMode="auto">
          <a:xfrm>
            <a:off x="533400" y="1143000"/>
            <a:ext cx="7848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96875" indent="-396875">
              <a:spcBef>
                <a:spcPct val="20000"/>
              </a:spcBef>
              <a:buClr>
                <a:srgbClr val="00AFC8"/>
              </a:buClr>
              <a:buFont typeface="Wingdings" pitchFamily="2" charset="2"/>
              <a:buChar char="n"/>
            </a:pPr>
            <a:endParaRPr lang="en-US" sz="3200">
              <a:latin typeface="Arial" charset="0"/>
            </a:endParaRPr>
          </a:p>
          <a:p>
            <a:pPr marL="396875" indent="-396875">
              <a:spcBef>
                <a:spcPct val="20000"/>
              </a:spcBef>
              <a:buClr>
                <a:srgbClr val="00AFC8"/>
              </a:buClr>
              <a:buFont typeface="Wingdings" pitchFamily="2" charset="2"/>
              <a:buChar char="n"/>
            </a:pPr>
            <a:endParaRPr lang="en-US" sz="3200">
              <a:latin typeface="Arial" charset="0"/>
            </a:endParaRPr>
          </a:p>
        </p:txBody>
      </p:sp>
      <p:sp>
        <p:nvSpPr>
          <p:cNvPr id="56326" name="Rectangle 4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772400" cy="838200"/>
          </a:xfrm>
          <a:noFill/>
        </p:spPr>
        <p:txBody>
          <a:bodyPr/>
          <a:lstStyle/>
          <a:p>
            <a:pPr eaLnBrk="1" hangingPunct="1"/>
            <a:r>
              <a:rPr lang="en-US" smtClean="0"/>
              <a:t>Costs of Doing Business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Chapter 2</a:t>
            </a: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F0B62A8D-82FA-4987-A87A-E4C77DAF560E}" type="slidenum">
              <a:rPr lang="en-US"/>
              <a:pPr>
                <a:defRPr/>
              </a:pPr>
              <a:t>47</a:t>
            </a:fld>
            <a:endParaRPr lang="en-US"/>
          </a:p>
        </p:txBody>
      </p:sp>
      <p:sp>
        <p:nvSpPr>
          <p:cNvPr id="5734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52400" y="1447800"/>
            <a:ext cx="8839200" cy="4724400"/>
          </a:xfrm>
        </p:spPr>
        <p:txBody>
          <a:bodyPr/>
          <a:lstStyle/>
          <a:p>
            <a:pPr eaLnBrk="1" hangingPunct="1"/>
            <a:r>
              <a:rPr lang="en-US" smtClean="0"/>
              <a:t>Entrepreneur make decisions based on</a:t>
            </a:r>
            <a:r>
              <a:rPr lang="en-US" b="1" smtClean="0"/>
              <a:t>:</a:t>
            </a:r>
            <a:br>
              <a:rPr lang="en-US" b="1" smtClean="0"/>
            </a:br>
            <a:endParaRPr lang="en-US" sz="800" b="1" smtClean="0"/>
          </a:p>
          <a:p>
            <a:pPr lvl="1" eaLnBrk="1" hangingPunct="1"/>
            <a:r>
              <a:rPr lang="en-US" b="1" smtClean="0"/>
              <a:t>marginal benefit</a:t>
            </a:r>
            <a:endParaRPr lang="en-US" smtClean="0"/>
          </a:p>
          <a:p>
            <a:pPr lvl="2" eaLnBrk="1" hangingPunct="1"/>
            <a:r>
              <a:rPr lang="en-US" smtClean="0"/>
              <a:t>measures the </a:t>
            </a:r>
            <a:r>
              <a:rPr lang="en-US" i="1" u="sng" smtClean="0"/>
              <a:t>advantages</a:t>
            </a:r>
            <a:r>
              <a:rPr lang="en-US" smtClean="0"/>
              <a:t> of producing one additional unit of a good or service</a:t>
            </a:r>
          </a:p>
          <a:p>
            <a:pPr lvl="1" eaLnBrk="1" hangingPunct="1"/>
            <a:r>
              <a:rPr lang="en-US" b="1" smtClean="0"/>
              <a:t>marginal cost</a:t>
            </a:r>
            <a:r>
              <a:rPr lang="en-US" smtClean="0"/>
              <a:t> </a:t>
            </a:r>
          </a:p>
          <a:p>
            <a:pPr lvl="2" eaLnBrk="1" hangingPunct="1"/>
            <a:r>
              <a:rPr lang="en-US" smtClean="0"/>
              <a:t>measures the </a:t>
            </a:r>
            <a:r>
              <a:rPr lang="en-US" i="1" u="sng" smtClean="0"/>
              <a:t>disadvantages</a:t>
            </a:r>
            <a:r>
              <a:rPr lang="en-US" smtClean="0"/>
              <a:t> of producing one additional unit of a good or service</a:t>
            </a:r>
            <a:br>
              <a:rPr lang="en-US" smtClean="0"/>
            </a:br>
            <a:endParaRPr lang="en-US" sz="1000" smtClean="0"/>
          </a:p>
          <a:p>
            <a:pPr lvl="1" eaLnBrk="1" hangingPunct="1"/>
            <a:r>
              <a:rPr lang="en-US" smtClean="0"/>
              <a:t>Marginal benefit must outweigh marginal cost.</a:t>
            </a:r>
          </a:p>
          <a:p>
            <a:pPr lvl="1" eaLnBrk="1" hangingPunct="1"/>
            <a:r>
              <a:rPr lang="en-US" smtClean="0"/>
              <a:t>Bakery Example – Book Page 52</a:t>
            </a:r>
          </a:p>
        </p:txBody>
      </p:sp>
      <p:sp>
        <p:nvSpPr>
          <p:cNvPr id="57349" name="Rectangle 3"/>
          <p:cNvSpPr>
            <a:spLocks noChangeArrowheads="1"/>
          </p:cNvSpPr>
          <p:nvPr/>
        </p:nvSpPr>
        <p:spPr bwMode="auto">
          <a:xfrm>
            <a:off x="533400" y="1143000"/>
            <a:ext cx="78486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96875" indent="-396875">
              <a:spcBef>
                <a:spcPct val="20000"/>
              </a:spcBef>
              <a:buClr>
                <a:srgbClr val="00AFC8"/>
              </a:buClr>
              <a:buFont typeface="Wingdings" pitchFamily="2" charset="2"/>
              <a:buChar char="n"/>
            </a:pPr>
            <a:endParaRPr lang="en-US" sz="3200" b="1">
              <a:latin typeface="Arial" charset="0"/>
            </a:endParaRPr>
          </a:p>
          <a:p>
            <a:pPr marL="396875" indent="-396875">
              <a:spcBef>
                <a:spcPct val="20000"/>
              </a:spcBef>
              <a:buClr>
                <a:srgbClr val="00AFC8"/>
              </a:buClr>
              <a:buFont typeface="Wingdings" pitchFamily="2" charset="2"/>
              <a:buChar char="n"/>
            </a:pPr>
            <a:endParaRPr lang="en-US" sz="3200">
              <a:latin typeface="Arial" charset="0"/>
            </a:endParaRPr>
          </a:p>
        </p:txBody>
      </p:sp>
      <p:sp>
        <p:nvSpPr>
          <p:cNvPr id="57350" name="Rectangle 4"/>
          <p:cNvSpPr>
            <a:spLocks noGrp="1" noChangeArrowheads="1"/>
          </p:cNvSpPr>
          <p:nvPr>
            <p:ph type="title"/>
          </p:nvPr>
        </p:nvSpPr>
        <p:spPr>
          <a:xfrm>
            <a:off x="685800" y="304800"/>
            <a:ext cx="7772400" cy="838200"/>
          </a:xfrm>
          <a:noFill/>
        </p:spPr>
        <p:txBody>
          <a:bodyPr/>
          <a:lstStyle/>
          <a:p>
            <a:pPr eaLnBrk="1" hangingPunct="1"/>
            <a:r>
              <a:rPr lang="en-US" smtClean="0"/>
              <a:t>Costs of Doing Business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Chapter 2</a:t>
            </a: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A7C0203F-6CB7-4016-9B42-5D219988B44F}" type="slidenum">
              <a:rPr lang="en-US"/>
              <a:pPr>
                <a:defRPr/>
              </a:pPr>
              <a:t>48</a:t>
            </a:fld>
            <a:endParaRPr lang="en-US"/>
          </a:p>
        </p:txBody>
      </p:sp>
      <p:pic>
        <p:nvPicPr>
          <p:cNvPr id="5837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00" t="26042" r="75000" b="26042"/>
          <a:stretch>
            <a:fillRect/>
          </a:stretch>
        </p:blipFill>
        <p:spPr bwMode="auto">
          <a:xfrm>
            <a:off x="914400" y="838200"/>
            <a:ext cx="954088" cy="274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837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469" t="33333" r="21875" b="54167"/>
          <a:stretch>
            <a:fillRect/>
          </a:stretch>
        </p:blipFill>
        <p:spPr bwMode="auto">
          <a:xfrm>
            <a:off x="1981200" y="914400"/>
            <a:ext cx="4495800" cy="884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8374" name="Text Box 4"/>
          <p:cNvSpPr txBox="1">
            <a:spLocks noChangeArrowheads="1"/>
          </p:cNvSpPr>
          <p:nvPr/>
        </p:nvSpPr>
        <p:spPr bwMode="auto">
          <a:xfrm>
            <a:off x="2362200" y="2057400"/>
            <a:ext cx="5867400" cy="94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sz="2800">
                <a:solidFill>
                  <a:srgbClr val="CC00CC"/>
                </a:solidFill>
                <a:latin typeface="Arial" charset="0"/>
              </a:rPr>
              <a:t>How do the costs of doing business affect prices?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Chapter 2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E37B94D4-6390-41CF-AF25-75D86B751677}" type="slidenum">
              <a:rPr lang="en-US"/>
              <a:pPr>
                <a:defRPr/>
              </a:pPr>
              <a:t>49</a:t>
            </a:fld>
            <a:endParaRPr lang="en-US"/>
          </a:p>
        </p:txBody>
      </p:sp>
      <p:sp>
        <p:nvSpPr>
          <p:cNvPr id="5939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52400"/>
            <a:ext cx="7772400" cy="914400"/>
          </a:xfrm>
        </p:spPr>
        <p:txBody>
          <a:bodyPr/>
          <a:lstStyle/>
          <a:p>
            <a:pPr eaLnBrk="1" hangingPunct="1"/>
            <a:r>
              <a:rPr lang="en-US" smtClean="0"/>
              <a:t>Market Structure and Prices</a:t>
            </a:r>
          </a:p>
        </p:txBody>
      </p:sp>
      <p:sp>
        <p:nvSpPr>
          <p:cNvPr id="5939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1219200"/>
            <a:ext cx="8839200" cy="48768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800" smtClean="0"/>
              <a:t>Market structure is determined by competition among businesses in the same industry.</a:t>
            </a:r>
            <a:br>
              <a:rPr lang="en-US" sz="2800" smtClean="0"/>
            </a:br>
            <a:endParaRPr lang="en-US" sz="900" smtClean="0"/>
          </a:p>
          <a:p>
            <a:pPr eaLnBrk="1" hangingPunct="1">
              <a:lnSpc>
                <a:spcPct val="90000"/>
              </a:lnSpc>
            </a:pPr>
            <a:r>
              <a:rPr lang="en-US" sz="2800" smtClean="0"/>
              <a:t>Criteria to distinguish different market structures: 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400" smtClean="0"/>
              <a:t>number/size of sellers and buyers in the market 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400" smtClean="0"/>
              <a:t>type of goods/services being traded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400" smtClean="0"/>
              <a:t>barriers to entry into the market for sellers.</a:t>
            </a:r>
            <a:br>
              <a:rPr lang="en-US" sz="2400" smtClean="0"/>
            </a:br>
            <a:endParaRPr lang="en-US" sz="800" smtClean="0"/>
          </a:p>
          <a:p>
            <a:pPr eaLnBrk="1" hangingPunct="1">
              <a:lnSpc>
                <a:spcPct val="90000"/>
              </a:lnSpc>
            </a:pPr>
            <a:r>
              <a:rPr lang="en-US" sz="2800" smtClean="0"/>
              <a:t>Four Major Market Structure: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400" smtClean="0"/>
              <a:t>Perfect Competition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400" smtClean="0"/>
              <a:t>Monopolistic Competition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400" smtClean="0"/>
              <a:t>Oligopoly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400" smtClean="0"/>
              <a:t>Monopoly</a:t>
            </a:r>
          </a:p>
          <a:p>
            <a:pPr lvl="1" eaLnBrk="1" hangingPunct="1">
              <a:lnSpc>
                <a:spcPct val="90000"/>
              </a:lnSpc>
            </a:pPr>
            <a:endParaRPr lang="en-US" sz="2400" smtClean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Chapter 2</a:t>
            </a:r>
          </a:p>
        </p:txBody>
      </p:sp>
      <p:sp>
        <p:nvSpPr>
          <p:cNvPr id="4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597D08A0-CFB5-4E3A-ABC6-CDB1D7C2E6D8}" type="slidenum">
              <a:rPr lang="en-US"/>
              <a:pPr>
                <a:defRPr/>
              </a:pPr>
              <a:t>5</a:t>
            </a:fld>
            <a:endParaRPr lang="en-US"/>
          </a:p>
        </p:txBody>
      </p:sp>
      <p:pic>
        <p:nvPicPr>
          <p:cNvPr id="14340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88" t="25000" r="2344" b="13542"/>
          <a:stretch>
            <a:fillRect/>
          </a:stretch>
        </p:blipFill>
        <p:spPr bwMode="auto">
          <a:xfrm>
            <a:off x="0" y="990599"/>
            <a:ext cx="9029700" cy="44772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5-Point Star 1"/>
          <p:cNvSpPr/>
          <p:nvPr/>
        </p:nvSpPr>
        <p:spPr>
          <a:xfrm>
            <a:off x="7734300" y="208402"/>
            <a:ext cx="1295400" cy="10668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2.1</a:t>
            </a:r>
            <a:endParaRPr lang="en-US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Chapter 2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5DA6B332-62C4-4680-8D05-DED4DBC98237}" type="slidenum">
              <a:rPr lang="en-US"/>
              <a:pPr>
                <a:defRPr/>
              </a:pPr>
              <a:t>50</a:t>
            </a:fld>
            <a:endParaRPr lang="en-US"/>
          </a:p>
        </p:txBody>
      </p:sp>
      <p:sp>
        <p:nvSpPr>
          <p:cNvPr id="6042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04800"/>
            <a:ext cx="7772400" cy="914400"/>
          </a:xfrm>
        </p:spPr>
        <p:txBody>
          <a:bodyPr/>
          <a:lstStyle/>
          <a:p>
            <a:pPr eaLnBrk="1" hangingPunct="1"/>
            <a:r>
              <a:rPr lang="en-US" smtClean="0"/>
              <a:t>Market Structure and Prices</a:t>
            </a:r>
          </a:p>
        </p:txBody>
      </p:sp>
      <p:sp>
        <p:nvSpPr>
          <p:cNvPr id="6042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676400"/>
            <a:ext cx="8534400" cy="4191000"/>
          </a:xfrm>
        </p:spPr>
        <p:txBody>
          <a:bodyPr/>
          <a:lstStyle/>
          <a:p>
            <a:pPr eaLnBrk="1" hangingPunct="1"/>
            <a:r>
              <a:rPr lang="en-US" smtClean="0"/>
              <a:t>Perfect Competition</a:t>
            </a:r>
          </a:p>
          <a:p>
            <a:pPr lvl="1" eaLnBrk="1" hangingPunct="1"/>
            <a:r>
              <a:rPr lang="en-US" smtClean="0"/>
              <a:t>Characteristics of perfect competition include:</a:t>
            </a:r>
          </a:p>
          <a:p>
            <a:pPr lvl="2" eaLnBrk="1" hangingPunct="1"/>
            <a:r>
              <a:rPr lang="en-US" smtClean="0"/>
              <a:t>a very large number of businesses</a:t>
            </a:r>
          </a:p>
          <a:p>
            <a:pPr lvl="2" eaLnBrk="1" hangingPunct="1"/>
            <a:r>
              <a:rPr lang="en-US" smtClean="0"/>
              <a:t>nearly identical products</a:t>
            </a:r>
          </a:p>
          <a:p>
            <a:pPr lvl="2" eaLnBrk="1" hangingPunct="1"/>
            <a:r>
              <a:rPr lang="en-US" smtClean="0"/>
              <a:t>many well-informed buyers</a:t>
            </a:r>
          </a:p>
          <a:p>
            <a:pPr lvl="2" eaLnBrk="1" hangingPunct="1"/>
            <a:r>
              <a:rPr lang="en-US" smtClean="0"/>
              <a:t>difficult to raise prices</a:t>
            </a:r>
          </a:p>
          <a:p>
            <a:pPr lvl="2" eaLnBrk="1" hangingPunct="1"/>
            <a:r>
              <a:rPr lang="en-US" smtClean="0"/>
              <a:t>consumers have more control over the market</a:t>
            </a:r>
          </a:p>
          <a:p>
            <a:pPr lvl="2" eaLnBrk="1" hangingPunct="1"/>
            <a:r>
              <a:rPr lang="en-US" smtClean="0"/>
              <a:t>businesses can leave or enter the market easily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Chapter 2</a:t>
            </a: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ECD48993-3461-411F-8E77-A6B4A53F8C62}" type="slidenum">
              <a:rPr lang="en-US"/>
              <a:pPr>
                <a:defRPr/>
              </a:pPr>
              <a:t>51</a:t>
            </a:fld>
            <a:endParaRPr lang="en-US"/>
          </a:p>
        </p:txBody>
      </p:sp>
      <p:sp>
        <p:nvSpPr>
          <p:cNvPr id="6144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28600" y="1676400"/>
            <a:ext cx="8763000" cy="4114800"/>
          </a:xfrm>
        </p:spPr>
        <p:txBody>
          <a:bodyPr/>
          <a:lstStyle/>
          <a:p>
            <a:pPr eaLnBrk="1" hangingPunct="1"/>
            <a:r>
              <a:rPr lang="en-US" smtClean="0"/>
              <a:t>Monopolistic Competition</a:t>
            </a:r>
          </a:p>
          <a:p>
            <a:pPr lvl="1" eaLnBrk="1" hangingPunct="1"/>
            <a:r>
              <a:rPr lang="en-US" sz="2600" smtClean="0"/>
              <a:t>Characteristics of monopolistic competition include:</a:t>
            </a:r>
          </a:p>
          <a:p>
            <a:pPr lvl="2" eaLnBrk="1" hangingPunct="1"/>
            <a:r>
              <a:rPr lang="en-US" sz="2300" smtClean="0"/>
              <a:t> a large number of independent businesses</a:t>
            </a:r>
          </a:p>
          <a:p>
            <a:pPr lvl="2" eaLnBrk="1" hangingPunct="1"/>
            <a:r>
              <a:rPr lang="en-US" sz="2300" smtClean="0"/>
              <a:t> goods and services that are somewhat different</a:t>
            </a:r>
          </a:p>
          <a:p>
            <a:pPr lvl="2" eaLnBrk="1" hangingPunct="1"/>
            <a:r>
              <a:rPr lang="en-US" sz="2300" smtClean="0"/>
              <a:t> each business has a small share of the market</a:t>
            </a:r>
          </a:p>
          <a:p>
            <a:pPr lvl="2" eaLnBrk="1" hangingPunct="1"/>
            <a:r>
              <a:rPr lang="en-US" sz="2300" smtClean="0"/>
              <a:t> prices are determined competitively</a:t>
            </a:r>
          </a:p>
          <a:p>
            <a:pPr lvl="2" eaLnBrk="1" hangingPunct="1"/>
            <a:r>
              <a:rPr lang="en-US" sz="2300" smtClean="0"/>
              <a:t> differentiating products is important</a:t>
            </a:r>
          </a:p>
          <a:p>
            <a:pPr lvl="2" eaLnBrk="1" hangingPunct="1"/>
            <a:r>
              <a:rPr lang="en-US" sz="2300" smtClean="0"/>
              <a:t> businesses can easily enter or leave the market</a:t>
            </a:r>
          </a:p>
        </p:txBody>
      </p:sp>
      <p:sp>
        <p:nvSpPr>
          <p:cNvPr id="61445" name="Rectangle 3"/>
          <p:cNvSpPr>
            <a:spLocks noChangeArrowheads="1"/>
          </p:cNvSpPr>
          <p:nvPr/>
        </p:nvSpPr>
        <p:spPr bwMode="auto">
          <a:xfrm>
            <a:off x="533400" y="1143000"/>
            <a:ext cx="78486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96875" indent="-396875">
              <a:spcBef>
                <a:spcPct val="20000"/>
              </a:spcBef>
              <a:buClr>
                <a:srgbClr val="00AFC8"/>
              </a:buClr>
              <a:buFont typeface="Wingdings" pitchFamily="2" charset="2"/>
              <a:buChar char="n"/>
            </a:pPr>
            <a:endParaRPr lang="en-US" sz="3200">
              <a:latin typeface="Arial" charset="0"/>
            </a:endParaRPr>
          </a:p>
          <a:p>
            <a:pPr marL="396875" indent="-396875">
              <a:spcBef>
                <a:spcPct val="20000"/>
              </a:spcBef>
              <a:buClr>
                <a:srgbClr val="00AFC8"/>
              </a:buClr>
              <a:buFont typeface="Wingdings" pitchFamily="2" charset="2"/>
              <a:buChar char="n"/>
            </a:pPr>
            <a:endParaRPr lang="en-US" sz="3200">
              <a:latin typeface="Arial" charset="0"/>
            </a:endParaRPr>
          </a:p>
        </p:txBody>
      </p:sp>
      <p:sp>
        <p:nvSpPr>
          <p:cNvPr id="61446" name="Rectangle 4"/>
          <p:cNvSpPr>
            <a:spLocks noGrp="1" noChangeArrowheads="1"/>
          </p:cNvSpPr>
          <p:nvPr>
            <p:ph type="title"/>
          </p:nvPr>
        </p:nvSpPr>
        <p:spPr>
          <a:xfrm>
            <a:off x="685800" y="304800"/>
            <a:ext cx="7772400" cy="914400"/>
          </a:xfrm>
          <a:noFill/>
        </p:spPr>
        <p:txBody>
          <a:bodyPr/>
          <a:lstStyle/>
          <a:p>
            <a:pPr eaLnBrk="1" hangingPunct="1"/>
            <a:r>
              <a:rPr lang="en-US" smtClean="0"/>
              <a:t>Market Structure and Prices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Chapter 2</a:t>
            </a: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C97B2ECC-7E42-4027-830D-0CDB4CF83926}" type="slidenum">
              <a:rPr lang="en-US"/>
              <a:pPr>
                <a:defRPr/>
              </a:pPr>
              <a:t>52</a:t>
            </a:fld>
            <a:endParaRPr lang="en-US"/>
          </a:p>
        </p:txBody>
      </p:sp>
      <p:sp>
        <p:nvSpPr>
          <p:cNvPr id="6246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7200" y="1676400"/>
            <a:ext cx="8153400" cy="3657600"/>
          </a:xfrm>
        </p:spPr>
        <p:txBody>
          <a:bodyPr/>
          <a:lstStyle/>
          <a:p>
            <a:pPr eaLnBrk="1" hangingPunct="1"/>
            <a:r>
              <a:rPr lang="en-US" smtClean="0"/>
              <a:t>Oligopoly</a:t>
            </a:r>
          </a:p>
          <a:p>
            <a:pPr lvl="1" eaLnBrk="1" hangingPunct="1"/>
            <a:r>
              <a:rPr lang="en-US" smtClean="0"/>
              <a:t>Characteristics of an oligopoly include:</a:t>
            </a:r>
          </a:p>
          <a:p>
            <a:pPr lvl="2" eaLnBrk="1" hangingPunct="1"/>
            <a:r>
              <a:rPr lang="en-US" smtClean="0"/>
              <a:t>a small number of businesses that obtain the majority of total sales revenues</a:t>
            </a:r>
          </a:p>
          <a:p>
            <a:pPr lvl="2" eaLnBrk="1" hangingPunct="1"/>
            <a:r>
              <a:rPr lang="en-US" smtClean="0"/>
              <a:t>the goods are similar and are close substitutes</a:t>
            </a:r>
          </a:p>
          <a:p>
            <a:pPr lvl="2" eaLnBrk="1" hangingPunct="1"/>
            <a:r>
              <a:rPr lang="en-US" smtClean="0"/>
              <a:t>businesses can influence prices</a:t>
            </a:r>
          </a:p>
          <a:p>
            <a:pPr lvl="2" eaLnBrk="1" hangingPunct="1"/>
            <a:r>
              <a:rPr lang="en-US" smtClean="0"/>
              <a:t>it is hard to enter the market</a:t>
            </a:r>
          </a:p>
        </p:txBody>
      </p:sp>
      <p:sp>
        <p:nvSpPr>
          <p:cNvPr id="62469" name="Rectangle 3"/>
          <p:cNvSpPr>
            <a:spLocks noChangeArrowheads="1"/>
          </p:cNvSpPr>
          <p:nvPr/>
        </p:nvSpPr>
        <p:spPr bwMode="auto">
          <a:xfrm>
            <a:off x="533400" y="1143000"/>
            <a:ext cx="78486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96875" indent="-396875">
              <a:spcBef>
                <a:spcPct val="20000"/>
              </a:spcBef>
              <a:buClr>
                <a:srgbClr val="00AFC8"/>
              </a:buClr>
              <a:buFont typeface="Wingdings" pitchFamily="2" charset="2"/>
              <a:buChar char="n"/>
            </a:pPr>
            <a:endParaRPr lang="en-US" sz="3200">
              <a:latin typeface="Arial" charset="0"/>
            </a:endParaRPr>
          </a:p>
          <a:p>
            <a:pPr marL="396875" indent="-396875">
              <a:spcBef>
                <a:spcPct val="20000"/>
              </a:spcBef>
              <a:buClr>
                <a:srgbClr val="00AFC8"/>
              </a:buClr>
              <a:buFont typeface="Wingdings" pitchFamily="2" charset="2"/>
              <a:buChar char="n"/>
            </a:pPr>
            <a:endParaRPr lang="en-US" sz="3200">
              <a:latin typeface="Arial" charset="0"/>
            </a:endParaRPr>
          </a:p>
        </p:txBody>
      </p:sp>
      <p:sp>
        <p:nvSpPr>
          <p:cNvPr id="62470" name="Rectangle 4"/>
          <p:cNvSpPr>
            <a:spLocks noGrp="1" noChangeArrowheads="1"/>
          </p:cNvSpPr>
          <p:nvPr>
            <p:ph type="title"/>
          </p:nvPr>
        </p:nvSpPr>
        <p:spPr>
          <a:xfrm>
            <a:off x="685800" y="304800"/>
            <a:ext cx="7772400" cy="914400"/>
          </a:xfrm>
          <a:noFill/>
        </p:spPr>
        <p:txBody>
          <a:bodyPr/>
          <a:lstStyle/>
          <a:p>
            <a:pPr eaLnBrk="1" hangingPunct="1"/>
            <a:r>
              <a:rPr lang="en-US" smtClean="0"/>
              <a:t>Market Structure and Prices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Chapter 2</a:t>
            </a: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2666ECAE-DDF0-43D3-9A30-57C67D3F67A4}" type="slidenum">
              <a:rPr lang="en-US"/>
              <a:pPr>
                <a:defRPr/>
              </a:pPr>
              <a:t>53</a:t>
            </a:fld>
            <a:endParaRPr lang="en-US"/>
          </a:p>
        </p:txBody>
      </p:sp>
      <p:sp>
        <p:nvSpPr>
          <p:cNvPr id="6349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7200" y="1676400"/>
            <a:ext cx="8153400" cy="3657600"/>
          </a:xfrm>
        </p:spPr>
        <p:txBody>
          <a:bodyPr/>
          <a:lstStyle/>
          <a:p>
            <a:pPr eaLnBrk="1" hangingPunct="1"/>
            <a:r>
              <a:rPr lang="en-US" smtClean="0"/>
              <a:t>Monopoly</a:t>
            </a:r>
          </a:p>
          <a:p>
            <a:pPr lvl="1" eaLnBrk="1" hangingPunct="1"/>
            <a:r>
              <a:rPr lang="en-US" smtClean="0"/>
              <a:t>Characteristics of a monopoly include:</a:t>
            </a:r>
          </a:p>
          <a:p>
            <a:pPr lvl="2" eaLnBrk="1" hangingPunct="1"/>
            <a:r>
              <a:rPr lang="en-US" smtClean="0"/>
              <a:t>a single provider of a product or service</a:t>
            </a:r>
          </a:p>
          <a:p>
            <a:pPr lvl="2" eaLnBrk="1" hangingPunct="1"/>
            <a:r>
              <a:rPr lang="en-US" smtClean="0"/>
              <a:t>complete price control</a:t>
            </a:r>
          </a:p>
          <a:p>
            <a:pPr lvl="2" eaLnBrk="1" hangingPunct="1"/>
            <a:r>
              <a:rPr lang="en-US" smtClean="0"/>
              <a:t>if prices get to high, consumers may elect to do without the product or service</a:t>
            </a:r>
          </a:p>
          <a:p>
            <a:pPr lvl="2" eaLnBrk="1" hangingPunct="1"/>
            <a:r>
              <a:rPr lang="en-US" smtClean="0"/>
              <a:t>entry barriers exist that inhibit competition</a:t>
            </a:r>
          </a:p>
        </p:txBody>
      </p:sp>
      <p:sp>
        <p:nvSpPr>
          <p:cNvPr id="63493" name="Rectangle 3"/>
          <p:cNvSpPr>
            <a:spLocks noChangeArrowheads="1"/>
          </p:cNvSpPr>
          <p:nvPr/>
        </p:nvSpPr>
        <p:spPr bwMode="auto">
          <a:xfrm>
            <a:off x="533400" y="1143000"/>
            <a:ext cx="78486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96875" indent="-396875">
              <a:spcBef>
                <a:spcPct val="20000"/>
              </a:spcBef>
              <a:buClr>
                <a:srgbClr val="00AFC8"/>
              </a:buClr>
              <a:buFont typeface="Wingdings" pitchFamily="2" charset="2"/>
              <a:buChar char="n"/>
            </a:pPr>
            <a:endParaRPr lang="en-US" sz="3200">
              <a:latin typeface="Arial" charset="0"/>
            </a:endParaRPr>
          </a:p>
          <a:p>
            <a:pPr marL="396875" indent="-396875">
              <a:spcBef>
                <a:spcPct val="20000"/>
              </a:spcBef>
              <a:buClr>
                <a:srgbClr val="00AFC8"/>
              </a:buClr>
              <a:buFont typeface="Wingdings" pitchFamily="2" charset="2"/>
              <a:buChar char="n"/>
            </a:pPr>
            <a:endParaRPr lang="en-US" sz="3200">
              <a:latin typeface="Arial" charset="0"/>
            </a:endParaRPr>
          </a:p>
        </p:txBody>
      </p:sp>
      <p:sp>
        <p:nvSpPr>
          <p:cNvPr id="63494" name="Rectangle 4"/>
          <p:cNvSpPr>
            <a:spLocks noGrp="1" noChangeArrowheads="1"/>
          </p:cNvSpPr>
          <p:nvPr>
            <p:ph type="title"/>
          </p:nvPr>
        </p:nvSpPr>
        <p:spPr>
          <a:xfrm>
            <a:off x="685800" y="304800"/>
            <a:ext cx="7772400" cy="914400"/>
          </a:xfrm>
          <a:noFill/>
        </p:spPr>
        <p:txBody>
          <a:bodyPr/>
          <a:lstStyle/>
          <a:p>
            <a:pPr eaLnBrk="1" hangingPunct="1"/>
            <a:r>
              <a:rPr lang="en-US" smtClean="0"/>
              <a:t>Market Structure and Prices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Chapter 2</a:t>
            </a: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6B40C46F-5045-45B9-AA2C-A9AD9EFCCAFF}" type="slidenum">
              <a:rPr lang="en-US"/>
              <a:pPr>
                <a:defRPr/>
              </a:pPr>
              <a:t>54</a:t>
            </a:fld>
            <a:endParaRPr lang="en-US"/>
          </a:p>
        </p:txBody>
      </p:sp>
      <p:pic>
        <p:nvPicPr>
          <p:cNvPr id="6451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00" t="26042" r="75000" b="26042"/>
          <a:stretch>
            <a:fillRect/>
          </a:stretch>
        </p:blipFill>
        <p:spPr bwMode="auto">
          <a:xfrm>
            <a:off x="914400" y="838200"/>
            <a:ext cx="954088" cy="274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451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469" t="33333" r="21875" b="54167"/>
          <a:stretch>
            <a:fillRect/>
          </a:stretch>
        </p:blipFill>
        <p:spPr bwMode="auto">
          <a:xfrm>
            <a:off x="1981200" y="914400"/>
            <a:ext cx="4495800" cy="884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4518" name="Text Box 4"/>
          <p:cNvSpPr txBox="1">
            <a:spLocks noChangeArrowheads="1"/>
          </p:cNvSpPr>
          <p:nvPr/>
        </p:nvSpPr>
        <p:spPr bwMode="auto">
          <a:xfrm>
            <a:off x="2362200" y="2057400"/>
            <a:ext cx="5867400" cy="1373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sz="2800">
                <a:solidFill>
                  <a:srgbClr val="CC00CC"/>
                </a:solidFill>
                <a:latin typeface="Arial" charset="0"/>
              </a:rPr>
              <a:t>How does the market structure affect the price of a good or service?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Chapter 2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B03788D7-0C8F-492D-9B65-D1B21C2C3DDE}" type="slidenum">
              <a:rPr lang="en-US"/>
              <a:pPr>
                <a:defRPr/>
              </a:pPr>
              <a:t>6</a:t>
            </a:fld>
            <a:endParaRPr lang="en-US"/>
          </a:p>
        </p:txBody>
      </p:sp>
      <p:sp>
        <p:nvSpPr>
          <p:cNvPr id="1536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1143000"/>
          </a:xfrm>
        </p:spPr>
        <p:txBody>
          <a:bodyPr/>
          <a:lstStyle/>
          <a:p>
            <a:pPr eaLnBrk="1" hangingPunct="1"/>
            <a:r>
              <a:rPr lang="en-US" smtClean="0"/>
              <a:t>Wants</a:t>
            </a:r>
          </a:p>
        </p:txBody>
      </p:sp>
      <p:sp>
        <p:nvSpPr>
          <p:cNvPr id="1536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524000"/>
            <a:ext cx="8686800" cy="4572000"/>
          </a:xfrm>
        </p:spPr>
        <p:txBody>
          <a:bodyPr/>
          <a:lstStyle/>
          <a:p>
            <a:pPr eaLnBrk="1" hangingPunct="1"/>
            <a:r>
              <a:rPr lang="en-US" smtClean="0"/>
              <a:t>economic wants</a:t>
            </a:r>
          </a:p>
          <a:p>
            <a:pPr lvl="1" eaLnBrk="1" hangingPunct="1"/>
            <a:r>
              <a:rPr lang="en-US" smtClean="0"/>
              <a:t>a desire for material goods and services</a:t>
            </a:r>
          </a:p>
          <a:p>
            <a:pPr lvl="1" eaLnBrk="1" hangingPunct="1"/>
            <a:r>
              <a:rPr lang="en-US" smtClean="0"/>
              <a:t>are the basis of an economy</a:t>
            </a:r>
          </a:p>
          <a:p>
            <a:pPr lvl="2" eaLnBrk="1" hangingPunct="1"/>
            <a:r>
              <a:rPr lang="en-US" smtClean="0"/>
              <a:t>clothing, housing, cars, hairstyling, medical services</a:t>
            </a:r>
            <a:br>
              <a:rPr lang="en-US" smtClean="0"/>
            </a:br>
            <a:endParaRPr lang="en-US" smtClean="0"/>
          </a:p>
          <a:p>
            <a:pPr eaLnBrk="1" hangingPunct="1"/>
            <a:r>
              <a:rPr lang="en-US" smtClean="0"/>
              <a:t>noneconomic wants</a:t>
            </a:r>
          </a:p>
          <a:p>
            <a:pPr lvl="1" eaLnBrk="1" hangingPunct="1"/>
            <a:r>
              <a:rPr lang="en-US" smtClean="0"/>
              <a:t>a desire for nonmaterial things</a:t>
            </a:r>
          </a:p>
          <a:p>
            <a:pPr lvl="2" eaLnBrk="1" hangingPunct="1"/>
            <a:r>
              <a:rPr lang="en-US" smtClean="0"/>
              <a:t>sunshine, fresh air, exercise, friendship, happiness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Chapter 2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1FAB0BB9-8D95-4B4C-A02C-C475202E4069}" type="slidenum">
              <a:rPr lang="en-US"/>
              <a:pPr>
                <a:defRPr/>
              </a:pPr>
              <a:t>7</a:t>
            </a:fld>
            <a:endParaRPr lang="en-US"/>
          </a:p>
        </p:txBody>
      </p:sp>
      <p:sp>
        <p:nvSpPr>
          <p:cNvPr id="16388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609600"/>
            <a:ext cx="8229600" cy="1143000"/>
          </a:xfrm>
        </p:spPr>
        <p:txBody>
          <a:bodyPr/>
          <a:lstStyle/>
          <a:p>
            <a:pPr eaLnBrk="1" hangingPunct="1"/>
            <a:r>
              <a:rPr lang="en-US" sz="4000" smtClean="0"/>
              <a:t>Needs and Wants are Unlimited</a:t>
            </a:r>
          </a:p>
        </p:txBody>
      </p:sp>
      <p:sp>
        <p:nvSpPr>
          <p:cNvPr id="1638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mtClean="0"/>
              <a:t>Needs and wants are infinite.</a:t>
            </a:r>
            <a:br>
              <a:rPr lang="en-US" smtClean="0"/>
            </a:br>
            <a:endParaRPr lang="en-US" smtClean="0"/>
          </a:p>
          <a:p>
            <a:pPr eaLnBrk="1" hangingPunct="1">
              <a:lnSpc>
                <a:spcPct val="90000"/>
              </a:lnSpc>
            </a:pPr>
            <a:r>
              <a:rPr lang="en-US" smtClean="0"/>
              <a:t>Satisfying one need or want often leads to a new need or want.</a:t>
            </a:r>
            <a:br>
              <a:rPr lang="en-US" smtClean="0"/>
            </a:br>
            <a:endParaRPr lang="en-US" smtClean="0"/>
          </a:p>
          <a:p>
            <a:pPr eaLnBrk="1" hangingPunct="1">
              <a:lnSpc>
                <a:spcPct val="90000"/>
              </a:lnSpc>
            </a:pPr>
            <a:r>
              <a:rPr lang="en-US" smtClean="0"/>
              <a:t>You are only limited by what your mind can think of and what businesses make available for sale.</a:t>
            </a:r>
          </a:p>
        </p:txBody>
      </p:sp>
    </p:spTree>
  </p:cSld>
  <p:clrMapOvr>
    <a:masterClrMapping/>
  </p:clrMapOvr>
  <p:transition>
    <p:wipe dir="r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Chapter 2</a:t>
            </a: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5BC44C10-7943-44E3-8CB8-6BD8E197DA10}" type="slidenum">
              <a:rPr lang="en-US"/>
              <a:pPr>
                <a:defRPr/>
              </a:pPr>
              <a:t>8</a:t>
            </a:fld>
            <a:endParaRPr lang="en-US"/>
          </a:p>
        </p:txBody>
      </p:sp>
      <p:pic>
        <p:nvPicPr>
          <p:cNvPr id="1741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00" t="26042" r="75000" b="26042"/>
          <a:stretch>
            <a:fillRect/>
          </a:stretch>
        </p:blipFill>
        <p:spPr bwMode="auto">
          <a:xfrm>
            <a:off x="914400" y="838200"/>
            <a:ext cx="954088" cy="274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469" t="33333" r="21875" b="54167"/>
          <a:stretch>
            <a:fillRect/>
          </a:stretch>
        </p:blipFill>
        <p:spPr bwMode="auto">
          <a:xfrm>
            <a:off x="1981200" y="914400"/>
            <a:ext cx="4495800" cy="884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4" name="Text Box 4"/>
          <p:cNvSpPr txBox="1">
            <a:spLocks noChangeArrowheads="1"/>
          </p:cNvSpPr>
          <p:nvPr/>
        </p:nvSpPr>
        <p:spPr bwMode="auto">
          <a:xfrm>
            <a:off x="2362200" y="2057400"/>
            <a:ext cx="5867400" cy="35394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sz="2800" dirty="0">
                <a:solidFill>
                  <a:srgbClr val="CC00CC"/>
                </a:solidFill>
                <a:latin typeface="Arial" charset="0"/>
              </a:rPr>
              <a:t>What is the difference between needs and wants</a:t>
            </a:r>
            <a:r>
              <a:rPr lang="en-US" sz="2800" dirty="0" smtClean="0">
                <a:solidFill>
                  <a:srgbClr val="CC00CC"/>
                </a:solidFill>
                <a:latin typeface="Arial" charset="0"/>
              </a:rPr>
              <a:t>?</a:t>
            </a:r>
          </a:p>
          <a:p>
            <a:pPr eaLnBrk="1" hangingPunct="1"/>
            <a:endParaRPr lang="en-US" sz="2800" dirty="0">
              <a:solidFill>
                <a:srgbClr val="CC00CC"/>
              </a:solidFill>
              <a:latin typeface="Arial" charset="0"/>
            </a:endParaRPr>
          </a:p>
          <a:p>
            <a:pPr eaLnBrk="1" hangingPunct="1"/>
            <a:r>
              <a:rPr lang="en-US" sz="2800" dirty="0" smtClean="0">
                <a:solidFill>
                  <a:srgbClr val="CC00CC"/>
                </a:solidFill>
                <a:latin typeface="Arial" charset="0"/>
              </a:rPr>
              <a:t>What are your needs?</a:t>
            </a:r>
          </a:p>
          <a:p>
            <a:pPr eaLnBrk="1" hangingPunct="1"/>
            <a:endParaRPr lang="en-US" sz="2800" dirty="0" smtClean="0">
              <a:solidFill>
                <a:srgbClr val="CC00CC"/>
              </a:solidFill>
              <a:latin typeface="Arial" charset="0"/>
            </a:endParaRPr>
          </a:p>
          <a:p>
            <a:pPr eaLnBrk="1" hangingPunct="1"/>
            <a:r>
              <a:rPr lang="en-US" sz="2800" dirty="0" smtClean="0">
                <a:solidFill>
                  <a:srgbClr val="CC00CC"/>
                </a:solidFill>
                <a:latin typeface="Arial" charset="0"/>
              </a:rPr>
              <a:t>What are your wants?</a:t>
            </a:r>
            <a:endParaRPr lang="en-US" sz="2800" dirty="0" smtClean="0">
              <a:solidFill>
                <a:srgbClr val="CC00CC"/>
              </a:solidFill>
              <a:latin typeface="Arial" charset="0"/>
            </a:endParaRPr>
          </a:p>
          <a:p>
            <a:pPr eaLnBrk="1" hangingPunct="1"/>
            <a:endParaRPr lang="en-US" sz="2800" dirty="0">
              <a:solidFill>
                <a:srgbClr val="CC00CC"/>
              </a:solidFill>
              <a:latin typeface="Arial" charset="0"/>
            </a:endParaRPr>
          </a:p>
          <a:p>
            <a:pPr eaLnBrk="1" hangingPunct="1"/>
            <a:endParaRPr lang="en-US" sz="2800" dirty="0">
              <a:solidFill>
                <a:srgbClr val="CC00CC"/>
              </a:solidFill>
              <a:latin typeface="Arial" charset="0"/>
            </a:endParaRPr>
          </a:p>
        </p:txBody>
      </p:sp>
      <p:sp>
        <p:nvSpPr>
          <p:cNvPr id="7" name="5-Point Star 6"/>
          <p:cNvSpPr/>
          <p:nvPr/>
        </p:nvSpPr>
        <p:spPr>
          <a:xfrm>
            <a:off x="7734300" y="208402"/>
            <a:ext cx="1295400" cy="10668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2.1</a:t>
            </a:r>
            <a:endParaRPr lang="en-US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Chapter 2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FF170F19-1518-4746-B83E-1AFE105CAE70}" type="slidenum">
              <a:rPr lang="en-US"/>
              <a:pPr>
                <a:defRPr/>
              </a:pPr>
              <a:t>9</a:t>
            </a:fld>
            <a:endParaRPr lang="en-US"/>
          </a:p>
        </p:txBody>
      </p:sp>
      <p:sp>
        <p:nvSpPr>
          <p:cNvPr id="1843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81000"/>
            <a:ext cx="7772400" cy="914400"/>
          </a:xfrm>
        </p:spPr>
        <p:txBody>
          <a:bodyPr/>
          <a:lstStyle/>
          <a:p>
            <a:pPr eaLnBrk="1" hangingPunct="1"/>
            <a:r>
              <a:rPr lang="en-US" smtClean="0"/>
              <a:t>Economic Resources</a:t>
            </a:r>
          </a:p>
        </p:txBody>
      </p:sp>
      <p:sp>
        <p:nvSpPr>
          <p:cNvPr id="1843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447800"/>
            <a:ext cx="8686800" cy="4495800"/>
          </a:xfrm>
        </p:spPr>
        <p:txBody>
          <a:bodyPr/>
          <a:lstStyle/>
          <a:p>
            <a:pPr eaLnBrk="1" hangingPunct="1"/>
            <a:r>
              <a:rPr lang="en-US" b="1" smtClean="0"/>
              <a:t>economic resources</a:t>
            </a:r>
          </a:p>
          <a:p>
            <a:pPr lvl="1" eaLnBrk="1" hangingPunct="1"/>
            <a:r>
              <a:rPr lang="en-US" smtClean="0"/>
              <a:t>the means through which goods and services are produced</a:t>
            </a:r>
          </a:p>
          <a:p>
            <a:pPr eaLnBrk="1" hangingPunct="1"/>
            <a:r>
              <a:rPr lang="en-US" i="1" smtClean="0"/>
              <a:t>goods</a:t>
            </a:r>
          </a:p>
          <a:p>
            <a:pPr lvl="1" eaLnBrk="1" hangingPunct="1"/>
            <a:r>
              <a:rPr lang="en-US" smtClean="0"/>
              <a:t>products you can see and touch; purchased</a:t>
            </a:r>
          </a:p>
          <a:p>
            <a:pPr eaLnBrk="1" hangingPunct="1"/>
            <a:r>
              <a:rPr lang="en-US" i="1" smtClean="0"/>
              <a:t>services</a:t>
            </a:r>
          </a:p>
          <a:p>
            <a:pPr lvl="1" eaLnBrk="1" hangingPunct="1"/>
            <a:r>
              <a:rPr lang="en-US" smtClean="0"/>
              <a:t>activities that are consumed as they are produced; must be provided for consumers</a:t>
            </a:r>
          </a:p>
        </p:txBody>
      </p:sp>
    </p:spTree>
  </p:cSld>
  <p:clrMapOvr>
    <a:masterClrMapping/>
  </p:clrMapOvr>
  <p:transition>
    <p:wipe dir="r"/>
  </p:transition>
</p:sld>
</file>

<file path=ppt/theme/theme1.xml><?xml version="1.0" encoding="utf-8"?>
<a:theme xmlns:a="http://schemas.openxmlformats.org/drawingml/2006/main" name="005 ITB">
  <a:themeElements>
    <a:clrScheme name="">
      <a:dk1>
        <a:srgbClr val="000000"/>
      </a:dk1>
      <a:lt1>
        <a:srgbClr val="FFFFFF"/>
      </a:lt1>
      <a:dk2>
        <a:srgbClr val="E00024"/>
      </a:dk2>
      <a:lt2>
        <a:srgbClr val="808080"/>
      </a:lt2>
      <a:accent1>
        <a:srgbClr val="F5C400"/>
      </a:accent1>
      <a:accent2>
        <a:srgbClr val="C6E079"/>
      </a:accent2>
      <a:accent3>
        <a:srgbClr val="FFFFFF"/>
      </a:accent3>
      <a:accent4>
        <a:srgbClr val="000000"/>
      </a:accent4>
      <a:accent5>
        <a:srgbClr val="F9DEAA"/>
      </a:accent5>
      <a:accent6>
        <a:srgbClr val="B3CB6D"/>
      </a:accent6>
      <a:hlink>
        <a:srgbClr val="007AC1"/>
      </a:hlink>
      <a:folHlink>
        <a:srgbClr val="9361A2"/>
      </a:folHlink>
    </a:clrScheme>
    <a:fontScheme name="005 ITB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005 ITB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005 ITB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05 ITB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05 ITB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05 ITB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05 ITB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05 ITB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4_Custom Design">
  <a:themeElements>
    <a:clrScheme name="4_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4_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4_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3_Custom Design">
  <a:themeElements>
    <a:clrScheme name="3_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3_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3_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2_Custom Design">
  <a:themeElements>
    <a:clrScheme name="2_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2_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2_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1_Custom Design">
  <a:themeElements>
    <a:clrScheme name="1_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C:\Documents and Settings\mcm08@fuse.net\Application Data\Microsoft\Templates\005 ITB.pot</Template>
  <TotalTime>5103</TotalTime>
  <Words>1444</Words>
  <Application>Microsoft Office PowerPoint</Application>
  <PresentationFormat>On-screen Show (4:3)</PresentationFormat>
  <Paragraphs>392</Paragraphs>
  <Slides>54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6</vt:i4>
      </vt:variant>
      <vt:variant>
        <vt:lpstr>Slide Titles</vt:lpstr>
      </vt:variant>
      <vt:variant>
        <vt:i4>54</vt:i4>
      </vt:variant>
    </vt:vector>
  </HeadingPairs>
  <TitlesOfParts>
    <vt:vector size="60" baseType="lpstr">
      <vt:lpstr>005 ITB</vt:lpstr>
      <vt:lpstr>4_Custom Design</vt:lpstr>
      <vt:lpstr>3_Custom Design</vt:lpstr>
      <vt:lpstr>2_Custom Design</vt:lpstr>
      <vt:lpstr>1_Custom Design</vt:lpstr>
      <vt:lpstr>Custom Design</vt:lpstr>
      <vt:lpstr>Entrepreneurs in a Market Economy      </vt:lpstr>
      <vt:lpstr>Lesson 2.1 Entrepreneurs Satisfy  Needs and Wants </vt:lpstr>
      <vt:lpstr>Is It a Need or a Want?</vt:lpstr>
      <vt:lpstr>Needs</vt:lpstr>
      <vt:lpstr>PowerPoint Presentation</vt:lpstr>
      <vt:lpstr>Wants</vt:lpstr>
      <vt:lpstr>Needs and Wants are Unlimited</vt:lpstr>
      <vt:lpstr>PowerPoint Presentation</vt:lpstr>
      <vt:lpstr>Economic Resources</vt:lpstr>
      <vt:lpstr>Factors of Production</vt:lpstr>
      <vt:lpstr>Limited Resources</vt:lpstr>
      <vt:lpstr>PowerPoint Presentation</vt:lpstr>
      <vt:lpstr>Role of Entrepreneurs in the U.S. Economy</vt:lpstr>
      <vt:lpstr>Supply and Demand</vt:lpstr>
      <vt:lpstr>Change Agents</vt:lpstr>
      <vt:lpstr>PowerPoint Presentation</vt:lpstr>
      <vt:lpstr>Lesson 2.2 How Economic Decisions are Made  </vt:lpstr>
      <vt:lpstr>Economic Systems</vt:lpstr>
      <vt:lpstr>4 Types of Economic Systems</vt:lpstr>
      <vt:lpstr>4 Types of Economic Systems</vt:lpstr>
      <vt:lpstr>PowerPoint Presentation</vt:lpstr>
      <vt:lpstr>The U.S. Economic System</vt:lpstr>
      <vt:lpstr>U.S. Economic System 4 Economic Principles</vt:lpstr>
      <vt:lpstr>U.S. Economic System 4 Economic Principles</vt:lpstr>
      <vt:lpstr>PowerPoint Presentation</vt:lpstr>
      <vt:lpstr>Economic Choices</vt:lpstr>
      <vt:lpstr>2 Economic Factors</vt:lpstr>
      <vt:lpstr>PowerPoint Presentation</vt:lpstr>
      <vt:lpstr>Functions of Business</vt:lpstr>
      <vt:lpstr>4 Functions of Business</vt:lpstr>
      <vt:lpstr>4 Functions of Business</vt:lpstr>
      <vt:lpstr>4 Functions of Business</vt:lpstr>
      <vt:lpstr>4 Functions of Business</vt:lpstr>
      <vt:lpstr>PowerPoint Presentation</vt:lpstr>
      <vt:lpstr>Lesson 2.3 What Affects Price?   </vt:lpstr>
      <vt:lpstr>How Much Is Enough?</vt:lpstr>
      <vt:lpstr>PowerPoint Presentation</vt:lpstr>
      <vt:lpstr>PowerPoint Presentation</vt:lpstr>
      <vt:lpstr>PowerPoint Presentation</vt:lpstr>
      <vt:lpstr>When Supply &amp; Demand Meet</vt:lpstr>
      <vt:lpstr>Demand Elasticity </vt:lpstr>
      <vt:lpstr>Inelastic Demand </vt:lpstr>
      <vt:lpstr>PowerPoint Presentation</vt:lpstr>
      <vt:lpstr>Costs of Doing Business</vt:lpstr>
      <vt:lpstr>Costs of Doing Business</vt:lpstr>
      <vt:lpstr>Costs of Doing Business</vt:lpstr>
      <vt:lpstr>Costs of Doing Business</vt:lpstr>
      <vt:lpstr>PowerPoint Presentation</vt:lpstr>
      <vt:lpstr>Market Structure and Prices</vt:lpstr>
      <vt:lpstr>Market Structure and Prices</vt:lpstr>
      <vt:lpstr>Market Structure and Prices</vt:lpstr>
      <vt:lpstr>Market Structure and Prices</vt:lpstr>
      <vt:lpstr>Market Structure and Prices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2</dc:title>
  <dc:creator>JessicaLee</dc:creator>
  <cp:lastModifiedBy>JessicaLeeSundling</cp:lastModifiedBy>
  <cp:revision>867</cp:revision>
  <dcterms:created xsi:type="dcterms:W3CDTF">2005-03-02T01:31:49Z</dcterms:created>
  <dcterms:modified xsi:type="dcterms:W3CDTF">2012-09-24T01:33:22Z</dcterms:modified>
</cp:coreProperties>
</file>